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Arimo" panose="020B0604020202020204" charset="0"/>
      <p:regular r:id="rId35"/>
    </p:embeddedFont>
    <p:embeddedFont>
      <p:font typeface="Brasika" panose="020B0604020202020204" charset="0"/>
      <p:regular r:id="rId36"/>
    </p:embeddedFont>
    <p:embeddedFont>
      <p:font typeface="Candal" panose="020B0604020202020204" charset="0"/>
      <p:regular r:id="rId37"/>
    </p:embeddedFont>
    <p:embeddedFont>
      <p:font typeface="Canva Sans Bold" panose="020B0604020202020204" charset="0"/>
      <p:regular r:id="rId38"/>
    </p:embeddedFont>
    <p:embeddedFont>
      <p:font typeface="Inter" panose="020B0604020202020204" charset="0"/>
      <p:regular r:id="rId39"/>
    </p:embeddedFont>
    <p:embeddedFont>
      <p:font typeface="Inter Bold" panose="020B0604020202020204" charset="0"/>
      <p:regular r:id="rId40"/>
    </p:embeddedFont>
    <p:embeddedFont>
      <p:font typeface="Poppins" panose="020B0502040204020203" pitchFamily="2" charset="0"/>
      <p:regular r:id="rId41"/>
    </p:embeddedFont>
    <p:embeddedFont>
      <p:font typeface="Poppins Bold" panose="020B0604020202020204" charset="0"/>
      <p:regular r:id="rId42"/>
    </p:embeddedFont>
    <p:embeddedFont>
      <p:font typeface="Poppins Italics"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4" autoAdjust="0"/>
    <p:restoredTop sz="94622" autoAdjust="0"/>
  </p:normalViewPr>
  <p:slideViewPr>
    <p:cSldViewPr>
      <p:cViewPr>
        <p:scale>
          <a:sx n="24" d="100"/>
          <a:sy n="24" d="100"/>
        </p:scale>
        <p:origin x="56"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Fragen für "Alle, die..."</a:t>
            </a:r>
          </a:p>
          <a:p>
            <a:r>
              <a:rPr lang="en-US"/>
              <a:t>- ...heute ihre erste Univeranstaltung mit uns starten</a:t>
            </a:r>
          </a:p>
          <a:p>
            <a:r>
              <a:rPr lang="en-US"/>
              <a:t>-... als Zweitfach Deutsch studieren</a:t>
            </a:r>
          </a:p>
          <a:p>
            <a:r>
              <a:rPr lang="en-US"/>
              <a:t>-... als Zweitfach Englisch studieren</a:t>
            </a:r>
          </a:p>
          <a:p>
            <a:r>
              <a:rPr lang="en-US"/>
              <a:t>-... als Zweitfach Mathe studieren</a:t>
            </a:r>
          </a:p>
          <a:p>
            <a:r>
              <a:rPr lang="en-US"/>
              <a:t>-... als Zweitfach Sport studieren</a:t>
            </a:r>
          </a:p>
          <a:p>
            <a:r>
              <a:rPr lang="en-US"/>
              <a:t>-... als Zweitfach Psychologie studieren</a:t>
            </a:r>
          </a:p>
          <a:p>
            <a:r>
              <a:rPr lang="en-US"/>
              <a:t>-... als Zweitfach eine weiteren beruflichen Schwerpunkt studieren</a:t>
            </a:r>
          </a:p>
          <a:p>
            <a:r>
              <a:rPr lang="en-US"/>
              <a:t>-... als Zweitfach etwas anderes studieren </a:t>
            </a:r>
          </a:p>
          <a:p>
            <a:r>
              <a:rPr lang="en-US"/>
              <a:t>-...aus dem Ruhrpott/NRW kommen</a:t>
            </a:r>
          </a:p>
          <a:p>
            <a:r>
              <a:rPr lang="en-US"/>
              <a:t>-...aus einem anderen Bundesland kommen</a:t>
            </a:r>
          </a:p>
          <a:p>
            <a:r>
              <a:rPr lang="en-US"/>
              <a:t>-...die für das Studium nach Dortmund und Umgebung gezogen sind</a:t>
            </a:r>
          </a:p>
          <a:p>
            <a:r>
              <a:rPr lang="en-US"/>
              <a:t>-...zum ersten Mal studieren</a:t>
            </a:r>
          </a:p>
          <a:p>
            <a:r>
              <a:rPr lang="en-US"/>
              <a:t>-...eine Ausbildung absolviert haben</a:t>
            </a:r>
          </a:p>
          <a:p>
            <a:r>
              <a:rPr lang="en-US"/>
              <a:t>-...praktische Erfahrung durch FSJ/BFD/Praktika gemacht haben</a:t>
            </a:r>
          </a:p>
          <a:p>
            <a:r>
              <a:rPr lang="en-US"/>
              <a:t>-...die bereits in der Whatsapp-Ersti Gruppe sind (Überleitungsfrage für die nächste Folie)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jpe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jpeg"/><Relationship Id="rId3" Type="http://schemas.openxmlformats.org/officeDocument/2006/relationships/image" Target="../media/image99.jpe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jpeg"/><Relationship Id="rId17" Type="http://schemas.openxmlformats.org/officeDocument/2006/relationships/image" Target="../media/image113.png"/><Relationship Id="rId2" Type="http://schemas.openxmlformats.org/officeDocument/2006/relationships/image" Target="../media/image98.png"/><Relationship Id="rId16" Type="http://schemas.openxmlformats.org/officeDocument/2006/relationships/image" Target="../media/image112.jpeg"/><Relationship Id="rId20"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jpeg"/><Relationship Id="rId22" Type="http://schemas.openxmlformats.org/officeDocument/2006/relationships/image" Target="../media/image118.jpeg"/></Relationships>
</file>

<file path=ppt/slides/_rels/slide3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google.com/imgres?q=Dortmunder%20Kronen%20Logo%20transparenter%20Hintergrund&amp;imgurl=https%3A%2F%2Fwww.designtagebuch.de%2Fwp-content%2Fuploads%2Fmediathek%2F%2F2018%2F11%2Fdortmunder-kronen-logo.jpg&amp;imgrefurl=https%3A%2F%2Fwww.designtagebuch.de%2Fdortmunder-kronen-im-neuen-design%2F&amp;docid=XQvfoI8Pcgl-rM&amp;tbnid=ZBRLOwUBiU2iYM&amp;vet=12ahUKEwiQq8C30aiOAxVE2gIHHTZvOAQQM3oECB4QAA..i&amp;w=1500&amp;h=1100&amp;hcb=2&amp;ved=2ahUKEwiQq8C30aiOAxVE2gIHHTZvOAQQM3oECB4QAA"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s://isep.ep.tu-dortmund.de"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1918890" y="2140949"/>
            <a:ext cx="6881747" cy="7824619"/>
          </a:xfrm>
          <a:custGeom>
            <a:avLst/>
            <a:gdLst/>
            <a:ahLst/>
            <a:cxnLst/>
            <a:rect l="l" t="t" r="r" b="b"/>
            <a:pathLst>
              <a:path w="6881747" h="7824619">
                <a:moveTo>
                  <a:pt x="0" y="0"/>
                </a:moveTo>
                <a:lnTo>
                  <a:pt x="6881747" y="0"/>
                </a:lnTo>
                <a:lnTo>
                  <a:pt x="6881747" y="7824619"/>
                </a:lnTo>
                <a:lnTo>
                  <a:pt x="0" y="7824619"/>
                </a:lnTo>
                <a:lnTo>
                  <a:pt x="0" y="0"/>
                </a:lnTo>
                <a:close/>
              </a:path>
            </a:pathLst>
          </a:custGeom>
          <a:blipFill>
            <a:blip r:embed="rId4"/>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206990" y="2140949"/>
            <a:ext cx="4499156" cy="7824619"/>
          </a:xfrm>
          <a:prstGeom prst="rect">
            <a:avLst/>
          </a:prstGeom>
        </p:spPr>
      </p:pic>
      <p:sp>
        <p:nvSpPr>
          <p:cNvPr id="4" name="TextBox 4"/>
          <p:cNvSpPr txBox="1"/>
          <p:nvPr/>
        </p:nvSpPr>
        <p:spPr>
          <a:xfrm>
            <a:off x="1918890" y="1019175"/>
            <a:ext cx="14450219" cy="854583"/>
          </a:xfrm>
          <a:prstGeom prst="rect">
            <a:avLst/>
          </a:prstGeom>
        </p:spPr>
        <p:txBody>
          <a:bodyPr lIns="0" tIns="0" rIns="0" bIns="0" rtlCol="0" anchor="t">
            <a:spAutoFit/>
          </a:bodyPr>
          <a:lstStyle/>
          <a:p>
            <a:pPr algn="ctr">
              <a:lnSpc>
                <a:spcPts val="6216"/>
              </a:lnSpc>
              <a:spcBef>
                <a:spcPct val="0"/>
              </a:spcBef>
            </a:pPr>
            <a:r>
              <a:rPr lang="en-US" sz="5600" b="1">
                <a:solidFill>
                  <a:srgbClr val="120056"/>
                </a:solidFill>
                <a:latin typeface="Poppins Bold"/>
                <a:ea typeface="Poppins Bold"/>
                <a:cs typeface="Poppins Bold"/>
                <a:sym typeface="Poppins Bold"/>
              </a:rPr>
              <a:t>DAS MENTORING DER SOZIALPÄDAGOGIK</a:t>
            </a:r>
          </a:p>
        </p:txBody>
      </p:sp>
    </p:spTree>
  </p:cSld>
  <p:clrMapOvr>
    <a:masterClrMapping/>
  </p:clrMapOvr>
  <p:timing>
    <p:tnLst>
      <p:par>
        <p:cTn id="1" dur="indefinite" restart="never" nodeType="tmRoot">
          <p:childTnLst>
            <p:video>
              <p:cMediaNode vol="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12005856" y="5520479"/>
            <a:ext cx="2532849" cy="3377132"/>
          </a:xfrm>
          <a:custGeom>
            <a:avLst/>
            <a:gdLst/>
            <a:ahLst/>
            <a:cxnLst/>
            <a:rect l="l" t="t" r="r" b="b"/>
            <a:pathLst>
              <a:path w="2532849" h="3377132">
                <a:moveTo>
                  <a:pt x="0" y="0"/>
                </a:moveTo>
                <a:lnTo>
                  <a:pt x="2532849" y="0"/>
                </a:lnTo>
                <a:lnTo>
                  <a:pt x="2532849" y="3377131"/>
                </a:lnTo>
                <a:lnTo>
                  <a:pt x="0" y="3377131"/>
                </a:lnTo>
                <a:lnTo>
                  <a:pt x="0" y="0"/>
                </a:lnTo>
                <a:close/>
              </a:path>
            </a:pathLst>
          </a:custGeom>
          <a:blipFill>
            <a:blip r:embed="rId2"/>
            <a:stretch>
              <a:fillRect/>
            </a:stretch>
          </a:blipFill>
        </p:spPr>
      </p:sp>
      <p:sp>
        <p:nvSpPr>
          <p:cNvPr id="3" name="Freeform 3"/>
          <p:cNvSpPr/>
          <p:nvPr/>
        </p:nvSpPr>
        <p:spPr>
          <a:xfrm>
            <a:off x="2374523" y="6294484"/>
            <a:ext cx="3790864" cy="2132361"/>
          </a:xfrm>
          <a:custGeom>
            <a:avLst/>
            <a:gdLst/>
            <a:ahLst/>
            <a:cxnLst/>
            <a:rect l="l" t="t" r="r" b="b"/>
            <a:pathLst>
              <a:path w="3790864" h="2132361">
                <a:moveTo>
                  <a:pt x="0" y="0"/>
                </a:moveTo>
                <a:lnTo>
                  <a:pt x="3790864" y="0"/>
                </a:lnTo>
                <a:lnTo>
                  <a:pt x="3790864" y="2132361"/>
                </a:lnTo>
                <a:lnTo>
                  <a:pt x="0" y="2132361"/>
                </a:lnTo>
                <a:lnTo>
                  <a:pt x="0" y="0"/>
                </a:lnTo>
                <a:close/>
              </a:path>
            </a:pathLst>
          </a:custGeom>
          <a:blipFill>
            <a:blip r:embed="rId3"/>
            <a:stretch>
              <a:fillRect/>
            </a:stretch>
          </a:blipFill>
        </p:spPr>
      </p:sp>
      <p:sp>
        <p:nvSpPr>
          <p:cNvPr id="4" name="Freeform 4"/>
          <p:cNvSpPr/>
          <p:nvPr/>
        </p:nvSpPr>
        <p:spPr>
          <a:xfrm>
            <a:off x="7395126" y="1777700"/>
            <a:ext cx="3380991" cy="2820921"/>
          </a:xfrm>
          <a:custGeom>
            <a:avLst/>
            <a:gdLst/>
            <a:ahLst/>
            <a:cxnLst/>
            <a:rect l="l" t="t" r="r" b="b"/>
            <a:pathLst>
              <a:path w="3380991" h="2820921">
                <a:moveTo>
                  <a:pt x="0" y="0"/>
                </a:moveTo>
                <a:lnTo>
                  <a:pt x="3380991" y="0"/>
                </a:lnTo>
                <a:lnTo>
                  <a:pt x="3380991" y="2820921"/>
                </a:lnTo>
                <a:lnTo>
                  <a:pt x="0" y="2820921"/>
                </a:lnTo>
                <a:lnTo>
                  <a:pt x="0" y="0"/>
                </a:lnTo>
                <a:close/>
              </a:path>
            </a:pathLst>
          </a:custGeom>
          <a:blipFill>
            <a:blip r:embed="rId4"/>
            <a:stretch>
              <a:fillRect/>
            </a:stretch>
          </a:blipFill>
        </p:spPr>
      </p:sp>
      <p:sp>
        <p:nvSpPr>
          <p:cNvPr id="5" name="Freeform 5"/>
          <p:cNvSpPr/>
          <p:nvPr/>
        </p:nvSpPr>
        <p:spPr>
          <a:xfrm>
            <a:off x="2374523" y="2734288"/>
            <a:ext cx="3665549" cy="2749161"/>
          </a:xfrm>
          <a:custGeom>
            <a:avLst/>
            <a:gdLst/>
            <a:ahLst/>
            <a:cxnLst/>
            <a:rect l="l" t="t" r="r" b="b"/>
            <a:pathLst>
              <a:path w="3665549" h="2749161">
                <a:moveTo>
                  <a:pt x="0" y="0"/>
                </a:moveTo>
                <a:lnTo>
                  <a:pt x="3665549" y="0"/>
                </a:lnTo>
                <a:lnTo>
                  <a:pt x="3665549" y="2749161"/>
                </a:lnTo>
                <a:lnTo>
                  <a:pt x="0" y="2749161"/>
                </a:lnTo>
                <a:lnTo>
                  <a:pt x="0" y="0"/>
                </a:lnTo>
                <a:close/>
              </a:path>
            </a:pathLst>
          </a:custGeom>
          <a:blipFill>
            <a:blip r:embed="rId5"/>
            <a:stretch>
              <a:fillRect/>
            </a:stretch>
          </a:blipFill>
        </p:spPr>
      </p:sp>
      <p:sp>
        <p:nvSpPr>
          <p:cNvPr id="6" name="Freeform 6"/>
          <p:cNvSpPr/>
          <p:nvPr/>
        </p:nvSpPr>
        <p:spPr>
          <a:xfrm>
            <a:off x="11397746" y="2432686"/>
            <a:ext cx="3835538" cy="2546797"/>
          </a:xfrm>
          <a:custGeom>
            <a:avLst/>
            <a:gdLst/>
            <a:ahLst/>
            <a:cxnLst/>
            <a:rect l="l" t="t" r="r" b="b"/>
            <a:pathLst>
              <a:path w="3835538" h="2546797">
                <a:moveTo>
                  <a:pt x="0" y="0"/>
                </a:moveTo>
                <a:lnTo>
                  <a:pt x="3835538" y="0"/>
                </a:lnTo>
                <a:lnTo>
                  <a:pt x="3835538" y="2546798"/>
                </a:lnTo>
                <a:lnTo>
                  <a:pt x="0" y="2546798"/>
                </a:lnTo>
                <a:lnTo>
                  <a:pt x="0" y="0"/>
                </a:lnTo>
                <a:close/>
              </a:path>
            </a:pathLst>
          </a:custGeom>
          <a:blipFill>
            <a:blip r:embed="rId6"/>
            <a:stretch>
              <a:fillRect/>
            </a:stretch>
          </a:blipFill>
        </p:spPr>
      </p:sp>
      <p:sp>
        <p:nvSpPr>
          <p:cNvPr id="7" name="Freeform 7"/>
          <p:cNvSpPr/>
          <p:nvPr/>
        </p:nvSpPr>
        <p:spPr>
          <a:xfrm>
            <a:off x="7265956" y="7650589"/>
            <a:ext cx="3756088" cy="2494043"/>
          </a:xfrm>
          <a:custGeom>
            <a:avLst/>
            <a:gdLst/>
            <a:ahLst/>
            <a:cxnLst/>
            <a:rect l="l" t="t" r="r" b="b"/>
            <a:pathLst>
              <a:path w="3756088" h="2494043">
                <a:moveTo>
                  <a:pt x="0" y="0"/>
                </a:moveTo>
                <a:lnTo>
                  <a:pt x="3756088" y="0"/>
                </a:lnTo>
                <a:lnTo>
                  <a:pt x="3756088" y="2494043"/>
                </a:lnTo>
                <a:lnTo>
                  <a:pt x="0" y="2494043"/>
                </a:lnTo>
                <a:lnTo>
                  <a:pt x="0" y="0"/>
                </a:lnTo>
                <a:close/>
              </a:path>
            </a:pathLst>
          </a:custGeom>
          <a:blipFill>
            <a:blip r:embed="rId7"/>
            <a:stretch>
              <a:fillRect/>
            </a:stretch>
          </a:blipFill>
        </p:spPr>
      </p:sp>
      <p:sp>
        <p:nvSpPr>
          <p:cNvPr id="8" name="Freeform 8"/>
          <p:cNvSpPr/>
          <p:nvPr/>
        </p:nvSpPr>
        <p:spPr>
          <a:xfrm>
            <a:off x="7535534" y="4550413"/>
            <a:ext cx="3100176" cy="3100176"/>
          </a:xfrm>
          <a:custGeom>
            <a:avLst/>
            <a:gdLst/>
            <a:ahLst/>
            <a:cxnLst/>
            <a:rect l="l" t="t" r="r" b="b"/>
            <a:pathLst>
              <a:path w="3100176" h="3100176">
                <a:moveTo>
                  <a:pt x="0" y="0"/>
                </a:moveTo>
                <a:lnTo>
                  <a:pt x="3100176" y="0"/>
                </a:lnTo>
                <a:lnTo>
                  <a:pt x="3100176" y="3100176"/>
                </a:lnTo>
                <a:lnTo>
                  <a:pt x="0" y="3100176"/>
                </a:lnTo>
                <a:lnTo>
                  <a:pt x="0" y="0"/>
                </a:lnTo>
                <a:close/>
              </a:path>
            </a:pathLst>
          </a:custGeom>
          <a:blipFill>
            <a:blip r:embed="rId8"/>
            <a:stretch>
              <a:fillRect/>
            </a:stretch>
          </a:blipFill>
        </p:spPr>
      </p:sp>
      <p:sp>
        <p:nvSpPr>
          <p:cNvPr id="9" name="TextBox 9"/>
          <p:cNvSpPr txBox="1"/>
          <p:nvPr/>
        </p:nvSpPr>
        <p:spPr>
          <a:xfrm>
            <a:off x="879634" y="666750"/>
            <a:ext cx="16528733" cy="854583"/>
          </a:xfrm>
          <a:prstGeom prst="rect">
            <a:avLst/>
          </a:prstGeom>
        </p:spPr>
        <p:txBody>
          <a:bodyPr lIns="0" tIns="0" rIns="0" bIns="0" rtlCol="0" anchor="t">
            <a:spAutoFit/>
          </a:bodyPr>
          <a:lstStyle/>
          <a:p>
            <a:pPr algn="ctr">
              <a:lnSpc>
                <a:spcPts val="6216"/>
              </a:lnSpc>
              <a:spcBef>
                <a:spcPct val="0"/>
              </a:spcBef>
            </a:pPr>
            <a:r>
              <a:rPr lang="en-US" sz="5600" b="1">
                <a:solidFill>
                  <a:srgbClr val="120056"/>
                </a:solidFill>
                <a:latin typeface="Poppins Bold"/>
                <a:ea typeface="Poppins Bold"/>
                <a:cs typeface="Poppins Bold"/>
                <a:sym typeface="Poppins Bold"/>
              </a:rPr>
              <a:t>DIE FACHSCHAFT SOZIALPÄDAGOGIK LEHRAMT</a:t>
            </a:r>
          </a:p>
        </p:txBody>
      </p:sp>
      <p:sp>
        <p:nvSpPr>
          <p:cNvPr id="10" name="TextBox 10"/>
          <p:cNvSpPr txBox="1"/>
          <p:nvPr/>
        </p:nvSpPr>
        <p:spPr>
          <a:xfrm>
            <a:off x="435709" y="5787901"/>
            <a:ext cx="1938814" cy="360808"/>
          </a:xfrm>
          <a:prstGeom prst="rect">
            <a:avLst/>
          </a:prstGeom>
        </p:spPr>
        <p:txBody>
          <a:bodyPr lIns="0" tIns="0" rIns="0" bIns="0" rtlCol="0" anchor="t">
            <a:spAutoFit/>
          </a:bodyPr>
          <a:lstStyle/>
          <a:p>
            <a:pPr algn="ctr">
              <a:lnSpc>
                <a:spcPts val="2664"/>
              </a:lnSpc>
              <a:spcBef>
                <a:spcPct val="0"/>
              </a:spcBef>
            </a:pPr>
            <a:r>
              <a:rPr lang="en-US" sz="2400">
                <a:solidFill>
                  <a:srgbClr val="120056"/>
                </a:solidFill>
                <a:latin typeface="Poppins"/>
                <a:ea typeface="Poppins"/>
                <a:cs typeface="Poppins"/>
                <a:sym typeface="Poppins"/>
              </a:rPr>
              <a:t>SOMMERFEST</a:t>
            </a:r>
          </a:p>
        </p:txBody>
      </p:sp>
      <p:sp>
        <p:nvSpPr>
          <p:cNvPr id="11" name="TextBox 11"/>
          <p:cNvSpPr txBox="1"/>
          <p:nvPr/>
        </p:nvSpPr>
        <p:spPr>
          <a:xfrm>
            <a:off x="4864315" y="9077896"/>
            <a:ext cx="1547178" cy="360807"/>
          </a:xfrm>
          <a:prstGeom prst="rect">
            <a:avLst/>
          </a:prstGeom>
        </p:spPr>
        <p:txBody>
          <a:bodyPr lIns="0" tIns="0" rIns="0" bIns="0" rtlCol="0" anchor="t">
            <a:spAutoFit/>
          </a:bodyPr>
          <a:lstStyle/>
          <a:p>
            <a:pPr algn="ctr">
              <a:lnSpc>
                <a:spcPts val="2664"/>
              </a:lnSpc>
              <a:spcBef>
                <a:spcPct val="0"/>
              </a:spcBef>
            </a:pPr>
            <a:r>
              <a:rPr lang="en-US" sz="2400">
                <a:solidFill>
                  <a:srgbClr val="120056"/>
                </a:solidFill>
                <a:latin typeface="Poppins"/>
                <a:ea typeface="Poppins"/>
                <a:cs typeface="Poppins"/>
                <a:sym typeface="Poppins"/>
              </a:rPr>
              <a:t>O-WOCHE</a:t>
            </a:r>
          </a:p>
        </p:txBody>
      </p:sp>
      <p:sp>
        <p:nvSpPr>
          <p:cNvPr id="12" name="TextBox 12"/>
          <p:cNvSpPr txBox="1"/>
          <p:nvPr/>
        </p:nvSpPr>
        <p:spPr>
          <a:xfrm>
            <a:off x="15627509" y="1777700"/>
            <a:ext cx="1631791" cy="360807"/>
          </a:xfrm>
          <a:prstGeom prst="rect">
            <a:avLst/>
          </a:prstGeom>
        </p:spPr>
        <p:txBody>
          <a:bodyPr lIns="0" tIns="0" rIns="0" bIns="0" rtlCol="0" anchor="t">
            <a:spAutoFit/>
          </a:bodyPr>
          <a:lstStyle/>
          <a:p>
            <a:pPr algn="ctr">
              <a:lnSpc>
                <a:spcPts val="2664"/>
              </a:lnSpc>
              <a:spcBef>
                <a:spcPct val="0"/>
              </a:spcBef>
            </a:pPr>
            <a:r>
              <a:rPr lang="en-US" sz="2400">
                <a:solidFill>
                  <a:srgbClr val="120056"/>
                </a:solidFill>
                <a:latin typeface="Poppins"/>
                <a:ea typeface="Poppins"/>
                <a:cs typeface="Poppins"/>
                <a:sym typeface="Poppins"/>
              </a:rPr>
              <a:t>FS-GRILLEN</a:t>
            </a:r>
          </a:p>
        </p:txBody>
      </p:sp>
      <p:sp>
        <p:nvSpPr>
          <p:cNvPr id="13" name="TextBox 13"/>
          <p:cNvSpPr txBox="1"/>
          <p:nvPr/>
        </p:nvSpPr>
        <p:spPr>
          <a:xfrm>
            <a:off x="4269955" y="1947407"/>
            <a:ext cx="2141537" cy="360807"/>
          </a:xfrm>
          <a:prstGeom prst="rect">
            <a:avLst/>
          </a:prstGeom>
        </p:spPr>
        <p:txBody>
          <a:bodyPr lIns="0" tIns="0" rIns="0" bIns="0" rtlCol="0" anchor="t">
            <a:spAutoFit/>
          </a:bodyPr>
          <a:lstStyle/>
          <a:p>
            <a:pPr algn="ctr">
              <a:lnSpc>
                <a:spcPts val="2664"/>
              </a:lnSpc>
              <a:spcBef>
                <a:spcPct val="0"/>
              </a:spcBef>
            </a:pPr>
            <a:r>
              <a:rPr lang="en-US" sz="2400">
                <a:solidFill>
                  <a:srgbClr val="120056"/>
                </a:solidFill>
                <a:latin typeface="Poppins"/>
                <a:ea typeface="Poppins"/>
                <a:cs typeface="Poppins"/>
                <a:sym typeface="Poppins"/>
              </a:rPr>
              <a:t>SCHLAG DIE FS</a:t>
            </a:r>
          </a:p>
        </p:txBody>
      </p:sp>
      <p:sp>
        <p:nvSpPr>
          <p:cNvPr id="14" name="TextBox 14"/>
          <p:cNvSpPr txBox="1"/>
          <p:nvPr/>
        </p:nvSpPr>
        <p:spPr>
          <a:xfrm>
            <a:off x="15189597" y="9258300"/>
            <a:ext cx="2507615" cy="360807"/>
          </a:xfrm>
          <a:prstGeom prst="rect">
            <a:avLst/>
          </a:prstGeom>
        </p:spPr>
        <p:txBody>
          <a:bodyPr lIns="0" tIns="0" rIns="0" bIns="0" rtlCol="0" anchor="t">
            <a:spAutoFit/>
          </a:bodyPr>
          <a:lstStyle/>
          <a:p>
            <a:pPr algn="ctr">
              <a:lnSpc>
                <a:spcPts val="2664"/>
              </a:lnSpc>
              <a:spcBef>
                <a:spcPct val="0"/>
              </a:spcBef>
            </a:pPr>
            <a:r>
              <a:rPr lang="en-US" sz="2400">
                <a:solidFill>
                  <a:srgbClr val="120056"/>
                </a:solidFill>
                <a:latin typeface="Poppins"/>
                <a:ea typeface="Poppins"/>
                <a:cs typeface="Poppins"/>
                <a:sym typeface="Poppins"/>
              </a:rPr>
              <a:t>GLÜHWEINSTAND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TextBox 2"/>
          <p:cNvSpPr txBox="1"/>
          <p:nvPr/>
        </p:nvSpPr>
        <p:spPr>
          <a:xfrm>
            <a:off x="3713369" y="2435995"/>
            <a:ext cx="12725193" cy="6320903"/>
          </a:xfrm>
          <a:prstGeom prst="rect">
            <a:avLst/>
          </a:prstGeom>
        </p:spPr>
        <p:txBody>
          <a:bodyPr lIns="0" tIns="0" rIns="0" bIns="0" rtlCol="0" anchor="t">
            <a:spAutoFit/>
          </a:bodyPr>
          <a:lstStyle/>
          <a:p>
            <a:pPr algn="just">
              <a:lnSpc>
                <a:spcPts val="3761"/>
              </a:lnSpc>
            </a:pPr>
            <a:endParaRPr/>
          </a:p>
          <a:p>
            <a:pPr algn="just">
              <a:lnSpc>
                <a:spcPts val="3761"/>
              </a:lnSpc>
            </a:pPr>
            <a:endParaRPr/>
          </a:p>
          <a:p>
            <a:pPr algn="just">
              <a:lnSpc>
                <a:spcPts val="5021"/>
              </a:lnSpc>
            </a:pPr>
            <a:r>
              <a:rPr lang="en-US" sz="3985">
                <a:solidFill>
                  <a:srgbClr val="120056"/>
                </a:solidFill>
                <a:latin typeface="Poppins"/>
                <a:ea typeface="Poppins"/>
                <a:cs typeface="Poppins"/>
                <a:sym typeface="Poppins"/>
              </a:rPr>
              <a:t>Website: https://fs-sozpaed.tu-dortmund.de/</a:t>
            </a:r>
          </a:p>
          <a:p>
            <a:pPr algn="just">
              <a:lnSpc>
                <a:spcPts val="5021"/>
              </a:lnSpc>
            </a:pPr>
            <a:endParaRPr lang="en-US" sz="3985">
              <a:solidFill>
                <a:srgbClr val="120056"/>
              </a:solidFill>
              <a:latin typeface="Poppins"/>
              <a:ea typeface="Poppins"/>
              <a:cs typeface="Poppins"/>
              <a:sym typeface="Poppins"/>
            </a:endParaRPr>
          </a:p>
          <a:p>
            <a:pPr algn="just">
              <a:lnSpc>
                <a:spcPts val="5021"/>
              </a:lnSpc>
            </a:pPr>
            <a:r>
              <a:rPr lang="en-US" sz="3985">
                <a:solidFill>
                  <a:srgbClr val="120056"/>
                </a:solidFill>
                <a:latin typeface="Poppins"/>
                <a:ea typeface="Poppins"/>
                <a:cs typeface="Poppins"/>
                <a:sym typeface="Poppins"/>
              </a:rPr>
              <a:t>E-Mail: fasole@post.tu-dortmund.de</a:t>
            </a:r>
          </a:p>
          <a:p>
            <a:pPr algn="just">
              <a:lnSpc>
                <a:spcPts val="5021"/>
              </a:lnSpc>
            </a:pPr>
            <a:endParaRPr lang="en-US" sz="3985">
              <a:solidFill>
                <a:srgbClr val="120056"/>
              </a:solidFill>
              <a:latin typeface="Poppins"/>
              <a:ea typeface="Poppins"/>
              <a:cs typeface="Poppins"/>
              <a:sym typeface="Poppins"/>
            </a:endParaRPr>
          </a:p>
          <a:p>
            <a:pPr algn="just">
              <a:lnSpc>
                <a:spcPts val="5021"/>
              </a:lnSpc>
            </a:pPr>
            <a:r>
              <a:rPr lang="en-US" sz="3985">
                <a:solidFill>
                  <a:srgbClr val="120056"/>
                </a:solidFill>
                <a:latin typeface="Poppins"/>
                <a:ea typeface="Poppins"/>
                <a:cs typeface="Poppins"/>
                <a:sym typeface="Poppins"/>
              </a:rPr>
              <a:t>Instagram: @fasole_dortmund</a:t>
            </a:r>
          </a:p>
          <a:p>
            <a:pPr algn="just">
              <a:lnSpc>
                <a:spcPts val="5021"/>
              </a:lnSpc>
            </a:pPr>
            <a:endParaRPr lang="en-US" sz="3985">
              <a:solidFill>
                <a:srgbClr val="120056"/>
              </a:solidFill>
              <a:latin typeface="Poppins"/>
              <a:ea typeface="Poppins"/>
              <a:cs typeface="Poppins"/>
              <a:sym typeface="Poppins"/>
            </a:endParaRPr>
          </a:p>
          <a:p>
            <a:pPr algn="just">
              <a:lnSpc>
                <a:spcPts val="5021"/>
              </a:lnSpc>
            </a:pPr>
            <a:r>
              <a:rPr lang="en-US" sz="3985">
                <a:solidFill>
                  <a:srgbClr val="120056"/>
                </a:solidFill>
                <a:latin typeface="Poppins"/>
                <a:ea typeface="Poppins"/>
                <a:cs typeface="Poppins"/>
                <a:sym typeface="Poppins"/>
              </a:rPr>
              <a:t>Anschrift: Emil-Figge 50, R. 1.313 (Fachschaftraum)</a:t>
            </a:r>
          </a:p>
          <a:p>
            <a:pPr algn="just">
              <a:lnSpc>
                <a:spcPts val="3761"/>
              </a:lnSpc>
            </a:pPr>
            <a:endParaRPr lang="en-US" sz="3985">
              <a:solidFill>
                <a:srgbClr val="120056"/>
              </a:solidFill>
              <a:latin typeface="Poppins"/>
              <a:ea typeface="Poppins"/>
              <a:cs typeface="Poppins"/>
              <a:sym typeface="Poppins"/>
            </a:endParaRPr>
          </a:p>
          <a:p>
            <a:pPr algn="just">
              <a:lnSpc>
                <a:spcPts val="3761"/>
              </a:lnSpc>
            </a:pPr>
            <a:endParaRPr lang="en-US" sz="3985">
              <a:solidFill>
                <a:srgbClr val="120056"/>
              </a:solidFill>
              <a:latin typeface="Poppins"/>
              <a:ea typeface="Poppins"/>
              <a:cs typeface="Poppins"/>
              <a:sym typeface="Poppins"/>
            </a:endParaRPr>
          </a:p>
        </p:txBody>
      </p:sp>
      <p:sp>
        <p:nvSpPr>
          <p:cNvPr id="3" name="TextBox 3"/>
          <p:cNvSpPr txBox="1"/>
          <p:nvPr/>
        </p:nvSpPr>
        <p:spPr>
          <a:xfrm>
            <a:off x="879634" y="666750"/>
            <a:ext cx="16528733" cy="854583"/>
          </a:xfrm>
          <a:prstGeom prst="rect">
            <a:avLst/>
          </a:prstGeom>
        </p:spPr>
        <p:txBody>
          <a:bodyPr lIns="0" tIns="0" rIns="0" bIns="0" rtlCol="0" anchor="t">
            <a:spAutoFit/>
          </a:bodyPr>
          <a:lstStyle/>
          <a:p>
            <a:pPr algn="ctr">
              <a:lnSpc>
                <a:spcPts val="6216"/>
              </a:lnSpc>
              <a:spcBef>
                <a:spcPct val="0"/>
              </a:spcBef>
            </a:pPr>
            <a:r>
              <a:rPr lang="en-US" sz="5600" b="1">
                <a:solidFill>
                  <a:srgbClr val="120056"/>
                </a:solidFill>
                <a:latin typeface="Poppins Bold"/>
                <a:ea typeface="Poppins Bold"/>
                <a:cs typeface="Poppins Bold"/>
                <a:sym typeface="Poppins Bold"/>
              </a:rPr>
              <a:t>DIE FACHSCHAFT SOZIALPÄDAGOGIK LEHRAMT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3994973" y="3644920"/>
            <a:ext cx="6177344" cy="6177344"/>
          </a:xfrm>
          <a:custGeom>
            <a:avLst/>
            <a:gdLst/>
            <a:ahLst/>
            <a:cxnLst/>
            <a:rect l="l" t="t" r="r" b="b"/>
            <a:pathLst>
              <a:path w="6177344" h="6177344">
                <a:moveTo>
                  <a:pt x="0" y="0"/>
                </a:moveTo>
                <a:lnTo>
                  <a:pt x="6177344" y="0"/>
                </a:lnTo>
                <a:lnTo>
                  <a:pt x="6177344" y="6177344"/>
                </a:lnTo>
                <a:lnTo>
                  <a:pt x="0" y="6177344"/>
                </a:lnTo>
                <a:lnTo>
                  <a:pt x="0" y="0"/>
                </a:lnTo>
                <a:close/>
              </a:path>
            </a:pathLst>
          </a:custGeom>
          <a:blipFill>
            <a:blip r:embed="rId2"/>
            <a:stretch>
              <a:fillRect/>
            </a:stretch>
          </a:blipFill>
        </p:spPr>
      </p:sp>
      <p:sp>
        <p:nvSpPr>
          <p:cNvPr id="3" name="TextBox 3"/>
          <p:cNvSpPr txBox="1"/>
          <p:nvPr/>
        </p:nvSpPr>
        <p:spPr>
          <a:xfrm>
            <a:off x="4878625" y="666750"/>
            <a:ext cx="8530749" cy="854583"/>
          </a:xfrm>
          <a:prstGeom prst="rect">
            <a:avLst/>
          </a:prstGeom>
        </p:spPr>
        <p:txBody>
          <a:bodyPr lIns="0" tIns="0" rIns="0" bIns="0" rtlCol="0" anchor="t">
            <a:spAutoFit/>
          </a:bodyPr>
          <a:lstStyle/>
          <a:p>
            <a:pPr algn="ctr">
              <a:lnSpc>
                <a:spcPts val="6216"/>
              </a:lnSpc>
              <a:spcBef>
                <a:spcPct val="0"/>
              </a:spcBef>
            </a:pPr>
            <a:r>
              <a:rPr lang="en-US" sz="5600" b="1">
                <a:solidFill>
                  <a:srgbClr val="120056"/>
                </a:solidFill>
                <a:latin typeface="Poppins Bold"/>
                <a:ea typeface="Poppins Bold"/>
                <a:cs typeface="Poppins Bold"/>
                <a:sym typeface="Poppins Bold"/>
              </a:rPr>
              <a:t>MENTI-METER UMFRAGE</a:t>
            </a:r>
          </a:p>
        </p:txBody>
      </p:sp>
      <p:sp>
        <p:nvSpPr>
          <p:cNvPr id="4" name="TextBox 4"/>
          <p:cNvSpPr txBox="1"/>
          <p:nvPr/>
        </p:nvSpPr>
        <p:spPr>
          <a:xfrm>
            <a:off x="1763168" y="1965359"/>
            <a:ext cx="14761665" cy="1679561"/>
          </a:xfrm>
          <a:prstGeom prst="rect">
            <a:avLst/>
          </a:prstGeom>
        </p:spPr>
        <p:txBody>
          <a:bodyPr lIns="0" tIns="0" rIns="0" bIns="0" rtlCol="0" anchor="t">
            <a:spAutoFit/>
          </a:bodyPr>
          <a:lstStyle/>
          <a:p>
            <a:pPr algn="ctr">
              <a:lnSpc>
                <a:spcPts val="4643"/>
              </a:lnSpc>
            </a:pPr>
            <a:r>
              <a:rPr lang="en-US" sz="3685">
                <a:solidFill>
                  <a:srgbClr val="120056"/>
                </a:solidFill>
                <a:latin typeface="Poppins"/>
                <a:ea typeface="Poppins"/>
                <a:cs typeface="Poppins"/>
                <a:sym typeface="Poppins"/>
              </a:rPr>
              <a:t>Was wünscht Ihr euch von uns als eure Begleiter*innen für den Start in euer Studium? (Infos, Beratung, Events etc.)</a:t>
            </a:r>
          </a:p>
          <a:p>
            <a:pPr algn="just">
              <a:lnSpc>
                <a:spcPts val="3761"/>
              </a:lnSpc>
            </a:pPr>
            <a:endParaRPr lang="en-US" sz="3685">
              <a:solidFill>
                <a:srgbClr val="120056"/>
              </a:solidFill>
              <a:latin typeface="Poppins"/>
              <a:ea typeface="Poppins"/>
              <a:cs typeface="Poppins"/>
              <a:sym typeface="Poppins"/>
            </a:endParaRPr>
          </a:p>
        </p:txBody>
      </p:sp>
      <p:sp>
        <p:nvSpPr>
          <p:cNvPr id="5" name="TextBox 5"/>
          <p:cNvSpPr txBox="1"/>
          <p:nvPr/>
        </p:nvSpPr>
        <p:spPr>
          <a:xfrm>
            <a:off x="11300589" y="6208031"/>
            <a:ext cx="2992438" cy="1051122"/>
          </a:xfrm>
          <a:prstGeom prst="rect">
            <a:avLst/>
          </a:prstGeom>
        </p:spPr>
        <p:txBody>
          <a:bodyPr lIns="0" tIns="0" rIns="0" bIns="0" rtlCol="0" anchor="t">
            <a:spAutoFit/>
          </a:bodyPr>
          <a:lstStyle/>
          <a:p>
            <a:pPr algn="ctr">
              <a:lnSpc>
                <a:spcPts val="4027"/>
              </a:lnSpc>
            </a:pPr>
            <a:r>
              <a:rPr lang="en-US" sz="3628" b="1">
                <a:solidFill>
                  <a:srgbClr val="000000"/>
                </a:solidFill>
                <a:latin typeface="Poppins Bold"/>
                <a:ea typeface="Poppins Bold"/>
                <a:cs typeface="Poppins Bold"/>
                <a:sym typeface="Poppins Bold"/>
              </a:rPr>
              <a:t>MENTI-CODE</a:t>
            </a:r>
          </a:p>
          <a:p>
            <a:pPr algn="ctr">
              <a:lnSpc>
                <a:spcPts val="4027"/>
              </a:lnSpc>
              <a:spcBef>
                <a:spcPct val="0"/>
              </a:spcBef>
            </a:pPr>
            <a:r>
              <a:rPr lang="en-US" sz="3628">
                <a:solidFill>
                  <a:srgbClr val="000000"/>
                </a:solidFill>
                <a:latin typeface="Poppins"/>
                <a:ea typeface="Poppins"/>
                <a:cs typeface="Poppins"/>
                <a:sym typeface="Poppins"/>
              </a:rPr>
              <a:t>1647 7773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1830235">
            <a:off x="-2849840" y="7817227"/>
            <a:ext cx="15350134" cy="3516576"/>
          </a:xfrm>
          <a:custGeom>
            <a:avLst/>
            <a:gdLst/>
            <a:ahLst/>
            <a:cxnLst/>
            <a:rect l="l" t="t" r="r" b="b"/>
            <a:pathLst>
              <a:path w="15350134" h="3516576">
                <a:moveTo>
                  <a:pt x="0" y="0"/>
                </a:moveTo>
                <a:lnTo>
                  <a:pt x="15350134" y="0"/>
                </a:lnTo>
                <a:lnTo>
                  <a:pt x="15350134" y="3516576"/>
                </a:lnTo>
                <a:lnTo>
                  <a:pt x="0" y="3516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249314">
            <a:off x="-890089" y="-1180882"/>
            <a:ext cx="9241598" cy="4419164"/>
          </a:xfrm>
          <a:custGeom>
            <a:avLst/>
            <a:gdLst/>
            <a:ahLst/>
            <a:cxnLst/>
            <a:rect l="l" t="t" r="r" b="b"/>
            <a:pathLst>
              <a:path w="9241598" h="4419164">
                <a:moveTo>
                  <a:pt x="0" y="0"/>
                </a:moveTo>
                <a:lnTo>
                  <a:pt x="9241598" y="0"/>
                </a:lnTo>
                <a:lnTo>
                  <a:pt x="9241598" y="4419164"/>
                </a:lnTo>
                <a:lnTo>
                  <a:pt x="0" y="44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49314">
            <a:off x="13988925" y="4753703"/>
            <a:ext cx="4419164" cy="7691583"/>
          </a:xfrm>
          <a:custGeom>
            <a:avLst/>
            <a:gdLst/>
            <a:ahLst/>
            <a:cxnLst/>
            <a:rect l="l" t="t" r="r" b="b"/>
            <a:pathLst>
              <a:path w="4419164" h="7691583">
                <a:moveTo>
                  <a:pt x="0" y="0"/>
                </a:moveTo>
                <a:lnTo>
                  <a:pt x="4419164" y="0"/>
                </a:lnTo>
                <a:lnTo>
                  <a:pt x="4419164" y="7691583"/>
                </a:lnTo>
                <a:lnTo>
                  <a:pt x="0" y="769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668224" y="3883166"/>
            <a:ext cx="8238130" cy="2872853"/>
          </a:xfrm>
          <a:prstGeom prst="rect">
            <a:avLst/>
          </a:prstGeom>
        </p:spPr>
        <p:txBody>
          <a:bodyPr lIns="0" tIns="0" rIns="0" bIns="0" rtlCol="0" anchor="t">
            <a:spAutoFit/>
          </a:bodyPr>
          <a:lstStyle/>
          <a:p>
            <a:pPr algn="just">
              <a:lnSpc>
                <a:spcPts val="3761"/>
              </a:lnSpc>
            </a:pPr>
            <a:r>
              <a:rPr lang="en-US" sz="2985">
                <a:solidFill>
                  <a:srgbClr val="120056"/>
                </a:solidFill>
                <a:latin typeface="Poppins"/>
                <a:ea typeface="Poppins"/>
                <a:cs typeface="Poppins"/>
                <a:sym typeface="Poppins"/>
              </a:rPr>
              <a:t>Wir kennen nun die Reisegruppe und die Crew, doch wohin geht es eigentlich? Lasst uns einen Blick auf die Reiseroute werfen. </a:t>
            </a:r>
          </a:p>
          <a:p>
            <a:pPr algn="just">
              <a:lnSpc>
                <a:spcPts val="3761"/>
              </a:lnSpc>
            </a:pPr>
            <a:endParaRPr lang="en-US" sz="2985">
              <a:solidFill>
                <a:srgbClr val="120056"/>
              </a:solidFill>
              <a:latin typeface="Poppins"/>
              <a:ea typeface="Poppins"/>
              <a:cs typeface="Poppins"/>
              <a:sym typeface="Poppins"/>
            </a:endParaRPr>
          </a:p>
          <a:p>
            <a:pPr algn="just">
              <a:lnSpc>
                <a:spcPts val="3761"/>
              </a:lnSpc>
            </a:pPr>
            <a:r>
              <a:rPr lang="en-US" sz="2985">
                <a:solidFill>
                  <a:srgbClr val="120056"/>
                </a:solidFill>
                <a:latin typeface="Poppins"/>
                <a:ea typeface="Poppins"/>
                <a:cs typeface="Poppins"/>
                <a:sym typeface="Poppins"/>
              </a:rPr>
              <a:t>Willkommen im Modul- und Prüfungsjungle der Sozialpädagogik!</a:t>
            </a:r>
          </a:p>
        </p:txBody>
      </p:sp>
      <p:sp>
        <p:nvSpPr>
          <p:cNvPr id="6" name="TextBox 6"/>
          <p:cNvSpPr txBox="1"/>
          <p:nvPr/>
        </p:nvSpPr>
        <p:spPr>
          <a:xfrm>
            <a:off x="11201162" y="1465086"/>
            <a:ext cx="6224270" cy="999363"/>
          </a:xfrm>
          <a:prstGeom prst="rect">
            <a:avLst/>
          </a:prstGeom>
        </p:spPr>
        <p:txBody>
          <a:bodyPr lIns="0" tIns="0" rIns="0" bIns="0" rtlCol="0" anchor="t">
            <a:spAutoFit/>
          </a:bodyPr>
          <a:lstStyle/>
          <a:p>
            <a:pPr algn="ctr">
              <a:lnSpc>
                <a:spcPts val="7326"/>
              </a:lnSpc>
              <a:spcBef>
                <a:spcPct val="0"/>
              </a:spcBef>
            </a:pPr>
            <a:r>
              <a:rPr lang="en-US" sz="6600">
                <a:solidFill>
                  <a:srgbClr val="120056"/>
                </a:solidFill>
                <a:latin typeface="Brasika"/>
                <a:ea typeface="Brasika"/>
                <a:cs typeface="Brasika"/>
                <a:sym typeface="Brasika"/>
              </a:rPr>
              <a:t>REISEROUTE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3147939" y="399780"/>
            <a:ext cx="11992123" cy="9487439"/>
          </a:xfrm>
          <a:custGeom>
            <a:avLst/>
            <a:gdLst/>
            <a:ahLst/>
            <a:cxnLst/>
            <a:rect l="l" t="t" r="r" b="b"/>
            <a:pathLst>
              <a:path w="11992123" h="9487439">
                <a:moveTo>
                  <a:pt x="0" y="0"/>
                </a:moveTo>
                <a:lnTo>
                  <a:pt x="11992122" y="0"/>
                </a:lnTo>
                <a:lnTo>
                  <a:pt x="11992122" y="9487440"/>
                </a:lnTo>
                <a:lnTo>
                  <a:pt x="0" y="9487440"/>
                </a:lnTo>
                <a:lnTo>
                  <a:pt x="0" y="0"/>
                </a:lnTo>
                <a:close/>
              </a:path>
            </a:pathLst>
          </a:custGeom>
          <a:blipFill>
            <a:blip r:embed="rId2"/>
            <a:stretch>
              <a:fillRect/>
            </a:stretch>
          </a:blipFill>
        </p:spPr>
      </p:sp>
      <p:grpSp>
        <p:nvGrpSpPr>
          <p:cNvPr id="3" name="Group 3"/>
          <p:cNvGrpSpPr/>
          <p:nvPr/>
        </p:nvGrpSpPr>
        <p:grpSpPr>
          <a:xfrm>
            <a:off x="4702334" y="1097919"/>
            <a:ext cx="3744538" cy="1436498"/>
            <a:chOff x="0" y="0"/>
            <a:chExt cx="986216" cy="378337"/>
          </a:xfrm>
        </p:grpSpPr>
        <p:sp>
          <p:nvSpPr>
            <p:cNvPr id="4" name="Freeform 4"/>
            <p:cNvSpPr/>
            <p:nvPr/>
          </p:nvSpPr>
          <p:spPr>
            <a:xfrm>
              <a:off x="0" y="0"/>
              <a:ext cx="986216" cy="378337"/>
            </a:xfrm>
            <a:custGeom>
              <a:avLst/>
              <a:gdLst/>
              <a:ahLst/>
              <a:cxnLst/>
              <a:rect l="l" t="t" r="r" b="b"/>
              <a:pathLst>
                <a:path w="986216" h="378337">
                  <a:moveTo>
                    <a:pt x="0" y="0"/>
                  </a:moveTo>
                  <a:lnTo>
                    <a:pt x="986216" y="0"/>
                  </a:lnTo>
                  <a:lnTo>
                    <a:pt x="986216" y="378337"/>
                  </a:lnTo>
                  <a:lnTo>
                    <a:pt x="0" y="378337"/>
                  </a:lnTo>
                  <a:close/>
                </a:path>
              </a:pathLst>
            </a:custGeom>
            <a:solidFill>
              <a:srgbClr val="000000">
                <a:alpha val="0"/>
              </a:srgbClr>
            </a:solidFill>
            <a:ln w="57150" cap="sq">
              <a:solidFill>
                <a:srgbClr val="CF4433"/>
              </a:solidFill>
              <a:prstDash val="solid"/>
              <a:miter/>
            </a:ln>
          </p:spPr>
        </p:sp>
        <p:sp>
          <p:nvSpPr>
            <p:cNvPr id="5" name="TextBox 5"/>
            <p:cNvSpPr txBox="1"/>
            <p:nvPr/>
          </p:nvSpPr>
          <p:spPr>
            <a:xfrm>
              <a:off x="0" y="0"/>
              <a:ext cx="986216" cy="378337"/>
            </a:xfrm>
            <a:prstGeom prst="rect">
              <a:avLst/>
            </a:prstGeom>
          </p:spPr>
          <p:txBody>
            <a:bodyPr lIns="50800" tIns="50800" rIns="50800" bIns="50800" rtlCol="0" anchor="ctr"/>
            <a:lstStyle/>
            <a:p>
              <a:pPr algn="ctr">
                <a:lnSpc>
                  <a:spcPts val="2664"/>
                </a:lnSpc>
              </a:pPr>
              <a:endParaRPr/>
            </a:p>
          </p:txBody>
        </p:sp>
      </p:grpSp>
      <p:sp>
        <p:nvSpPr>
          <p:cNvPr id="6" name="TextBox 6"/>
          <p:cNvSpPr txBox="1"/>
          <p:nvPr/>
        </p:nvSpPr>
        <p:spPr>
          <a:xfrm>
            <a:off x="2177300" y="399780"/>
            <a:ext cx="346551" cy="9661722"/>
          </a:xfrm>
          <a:prstGeom prst="rect">
            <a:avLst/>
          </a:prstGeom>
        </p:spPr>
        <p:txBody>
          <a:bodyPr lIns="0" tIns="0" rIns="0" bIns="0" rtlCol="0" anchor="t">
            <a:spAutoFit/>
          </a:bodyPr>
          <a:lstStyle/>
          <a:p>
            <a:pPr algn="ctr">
              <a:lnSpc>
                <a:spcPts val="4027"/>
              </a:lnSpc>
            </a:pPr>
            <a:r>
              <a:rPr lang="en-US" sz="3628" b="1">
                <a:solidFill>
                  <a:srgbClr val="120056"/>
                </a:solidFill>
                <a:latin typeface="Poppins Bold"/>
                <a:ea typeface="Poppins Bold"/>
                <a:cs typeface="Poppins Bold"/>
                <a:sym typeface="Poppins Bold"/>
              </a:rPr>
              <a:t>S</a:t>
            </a:r>
          </a:p>
          <a:p>
            <a:pPr algn="just">
              <a:lnSpc>
                <a:spcPts val="4027"/>
              </a:lnSpc>
            </a:pPr>
            <a:r>
              <a:rPr lang="en-US" sz="3628" b="1">
                <a:solidFill>
                  <a:srgbClr val="120056"/>
                </a:solidFill>
                <a:latin typeface="Poppins Bold"/>
                <a:ea typeface="Poppins Bold"/>
                <a:cs typeface="Poppins Bold"/>
                <a:sym typeface="Poppins Bold"/>
              </a:rPr>
              <a:t>T</a:t>
            </a:r>
          </a:p>
          <a:p>
            <a:pPr algn="just">
              <a:lnSpc>
                <a:spcPts val="4027"/>
              </a:lnSpc>
            </a:pPr>
            <a:r>
              <a:rPr lang="en-US" sz="3628" b="1">
                <a:solidFill>
                  <a:srgbClr val="120056"/>
                </a:solidFill>
                <a:latin typeface="Poppins Bold"/>
                <a:ea typeface="Poppins Bold"/>
                <a:cs typeface="Poppins Bold"/>
                <a:sym typeface="Poppins Bold"/>
              </a:rPr>
              <a:t>U</a:t>
            </a:r>
          </a:p>
          <a:p>
            <a:pPr algn="just">
              <a:lnSpc>
                <a:spcPts val="4027"/>
              </a:lnSpc>
            </a:pPr>
            <a:r>
              <a:rPr lang="en-US" sz="3628" b="1">
                <a:solidFill>
                  <a:srgbClr val="120056"/>
                </a:solidFill>
                <a:latin typeface="Poppins Bold"/>
                <a:ea typeface="Poppins Bold"/>
                <a:cs typeface="Poppins Bold"/>
                <a:sym typeface="Poppins Bold"/>
              </a:rPr>
              <a:t>D</a:t>
            </a:r>
          </a:p>
          <a:p>
            <a:pPr algn="just">
              <a:lnSpc>
                <a:spcPts val="4027"/>
              </a:lnSpc>
            </a:pPr>
            <a:r>
              <a:rPr lang="en-US" sz="3628" b="1">
                <a:solidFill>
                  <a:srgbClr val="120056"/>
                </a:solidFill>
                <a:latin typeface="Poppins Bold"/>
                <a:ea typeface="Poppins Bold"/>
                <a:cs typeface="Poppins Bold"/>
                <a:sym typeface="Poppins Bold"/>
              </a:rPr>
              <a:t>I</a:t>
            </a:r>
          </a:p>
          <a:p>
            <a:pPr algn="just">
              <a:lnSpc>
                <a:spcPts val="4027"/>
              </a:lnSpc>
            </a:pPr>
            <a:r>
              <a:rPr lang="en-US" sz="3628" b="1">
                <a:solidFill>
                  <a:srgbClr val="120056"/>
                </a:solidFill>
                <a:latin typeface="Poppins Bold"/>
                <a:ea typeface="Poppins Bold"/>
                <a:cs typeface="Poppins Bold"/>
                <a:sym typeface="Poppins Bold"/>
              </a:rPr>
              <a:t>E</a:t>
            </a:r>
          </a:p>
          <a:p>
            <a:pPr algn="just">
              <a:lnSpc>
                <a:spcPts val="4027"/>
              </a:lnSpc>
            </a:pPr>
            <a:r>
              <a:rPr lang="en-US" sz="3628" b="1">
                <a:solidFill>
                  <a:srgbClr val="120056"/>
                </a:solidFill>
                <a:latin typeface="Poppins Bold"/>
                <a:ea typeface="Poppins Bold"/>
                <a:cs typeface="Poppins Bold"/>
                <a:sym typeface="Poppins Bold"/>
              </a:rPr>
              <a:t>N</a:t>
            </a:r>
          </a:p>
          <a:p>
            <a:pPr algn="just">
              <a:lnSpc>
                <a:spcPts val="4027"/>
              </a:lnSpc>
            </a:pPr>
            <a:r>
              <a:rPr lang="en-US" sz="3628" b="1">
                <a:solidFill>
                  <a:srgbClr val="120056"/>
                </a:solidFill>
                <a:latin typeface="Poppins Bold"/>
                <a:ea typeface="Poppins Bold"/>
                <a:cs typeface="Poppins Bold"/>
                <a:sym typeface="Poppins Bold"/>
              </a:rPr>
              <a:t>V</a:t>
            </a:r>
          </a:p>
          <a:p>
            <a:pPr algn="just">
              <a:lnSpc>
                <a:spcPts val="4027"/>
              </a:lnSpc>
            </a:pPr>
            <a:r>
              <a:rPr lang="en-US" sz="3628" b="1">
                <a:solidFill>
                  <a:srgbClr val="120056"/>
                </a:solidFill>
                <a:latin typeface="Poppins Bold"/>
                <a:ea typeface="Poppins Bold"/>
                <a:cs typeface="Poppins Bold"/>
                <a:sym typeface="Poppins Bold"/>
              </a:rPr>
              <a:t>E</a:t>
            </a:r>
          </a:p>
          <a:p>
            <a:pPr algn="just">
              <a:lnSpc>
                <a:spcPts val="4245"/>
              </a:lnSpc>
            </a:pPr>
            <a:r>
              <a:rPr lang="en-US" sz="3628" b="1">
                <a:solidFill>
                  <a:srgbClr val="120056"/>
                </a:solidFill>
                <a:latin typeface="Poppins Bold"/>
                <a:ea typeface="Poppins Bold"/>
                <a:cs typeface="Poppins Bold"/>
                <a:sym typeface="Poppins Bold"/>
              </a:rPr>
              <a:t>R</a:t>
            </a:r>
          </a:p>
          <a:p>
            <a:pPr algn="just">
              <a:lnSpc>
                <a:spcPts val="4027"/>
              </a:lnSpc>
            </a:pPr>
            <a:r>
              <a:rPr lang="en-US" sz="3628" b="1">
                <a:solidFill>
                  <a:srgbClr val="120056"/>
                </a:solidFill>
                <a:latin typeface="Poppins Bold"/>
                <a:ea typeface="Poppins Bold"/>
                <a:cs typeface="Poppins Bold"/>
                <a:sym typeface="Poppins Bold"/>
              </a:rPr>
              <a:t>L</a:t>
            </a:r>
          </a:p>
          <a:p>
            <a:pPr algn="just">
              <a:lnSpc>
                <a:spcPts val="4027"/>
              </a:lnSpc>
            </a:pPr>
            <a:r>
              <a:rPr lang="en-US" sz="3628" b="1">
                <a:solidFill>
                  <a:srgbClr val="120056"/>
                </a:solidFill>
                <a:latin typeface="Poppins Bold"/>
                <a:ea typeface="Poppins Bold"/>
                <a:cs typeface="Poppins Bold"/>
                <a:sym typeface="Poppins Bold"/>
              </a:rPr>
              <a:t>A</a:t>
            </a:r>
          </a:p>
          <a:p>
            <a:pPr algn="just">
              <a:lnSpc>
                <a:spcPts val="4027"/>
              </a:lnSpc>
            </a:pPr>
            <a:r>
              <a:rPr lang="en-US" sz="3628" b="1">
                <a:solidFill>
                  <a:srgbClr val="120056"/>
                </a:solidFill>
                <a:latin typeface="Poppins Bold"/>
                <a:ea typeface="Poppins Bold"/>
                <a:cs typeface="Poppins Bold"/>
                <a:sym typeface="Poppins Bold"/>
              </a:rPr>
              <a:t>U</a:t>
            </a:r>
          </a:p>
          <a:p>
            <a:pPr algn="just">
              <a:lnSpc>
                <a:spcPts val="4027"/>
              </a:lnSpc>
            </a:pPr>
            <a:r>
              <a:rPr lang="en-US" sz="3628" b="1">
                <a:solidFill>
                  <a:srgbClr val="120056"/>
                </a:solidFill>
                <a:latin typeface="Poppins Bold"/>
                <a:ea typeface="Poppins Bold"/>
                <a:cs typeface="Poppins Bold"/>
                <a:sym typeface="Poppins Bold"/>
              </a:rPr>
              <a:t>F</a:t>
            </a:r>
          </a:p>
          <a:p>
            <a:pPr algn="just">
              <a:lnSpc>
                <a:spcPts val="4027"/>
              </a:lnSpc>
            </a:pPr>
            <a:r>
              <a:rPr lang="en-US" sz="3628" b="1">
                <a:solidFill>
                  <a:srgbClr val="120056"/>
                </a:solidFill>
                <a:latin typeface="Poppins Bold"/>
                <a:ea typeface="Poppins Bold"/>
                <a:cs typeface="Poppins Bold"/>
                <a:sym typeface="Poppins Bold"/>
              </a:rPr>
              <a:t>S</a:t>
            </a:r>
          </a:p>
          <a:p>
            <a:pPr algn="just">
              <a:lnSpc>
                <a:spcPts val="4027"/>
              </a:lnSpc>
            </a:pPr>
            <a:r>
              <a:rPr lang="en-US" sz="3628" b="1">
                <a:solidFill>
                  <a:srgbClr val="120056"/>
                </a:solidFill>
                <a:latin typeface="Poppins Bold"/>
                <a:ea typeface="Poppins Bold"/>
                <a:cs typeface="Poppins Bold"/>
                <a:sym typeface="Poppins Bold"/>
              </a:rPr>
              <a:t>P</a:t>
            </a:r>
          </a:p>
          <a:p>
            <a:pPr algn="just">
              <a:lnSpc>
                <a:spcPts val="4027"/>
              </a:lnSpc>
            </a:pPr>
            <a:r>
              <a:rPr lang="en-US" sz="3628" b="1">
                <a:solidFill>
                  <a:srgbClr val="120056"/>
                </a:solidFill>
                <a:latin typeface="Poppins Bold"/>
                <a:ea typeface="Poppins Bold"/>
                <a:cs typeface="Poppins Bold"/>
                <a:sym typeface="Poppins Bold"/>
              </a:rPr>
              <a:t>L</a:t>
            </a:r>
          </a:p>
          <a:p>
            <a:pPr algn="just">
              <a:lnSpc>
                <a:spcPts val="4027"/>
              </a:lnSpc>
            </a:pPr>
            <a:r>
              <a:rPr lang="en-US" sz="3628" b="1">
                <a:solidFill>
                  <a:srgbClr val="120056"/>
                </a:solidFill>
                <a:latin typeface="Poppins Bold"/>
                <a:ea typeface="Poppins Bold"/>
                <a:cs typeface="Poppins Bold"/>
                <a:sym typeface="Poppins Bold"/>
              </a:rPr>
              <a:t>A</a:t>
            </a:r>
          </a:p>
          <a:p>
            <a:pPr algn="just">
              <a:lnSpc>
                <a:spcPts val="4027"/>
              </a:lnSpc>
              <a:spcBef>
                <a:spcPct val="0"/>
              </a:spcBef>
            </a:pPr>
            <a:r>
              <a:rPr lang="en-US" sz="3628" b="1">
                <a:solidFill>
                  <a:srgbClr val="120056"/>
                </a:solidFill>
                <a:latin typeface="Poppins Bold"/>
                <a:ea typeface="Poppins Bold"/>
                <a:cs typeface="Poppins Bold"/>
                <a:sym typeface="Poppins Bold"/>
              </a:rPr>
              <a:t>N</a:t>
            </a:r>
          </a:p>
        </p:txBody>
      </p:sp>
      <p:sp>
        <p:nvSpPr>
          <p:cNvPr id="7" name="TextBox 7"/>
          <p:cNvSpPr txBox="1"/>
          <p:nvPr/>
        </p:nvSpPr>
        <p:spPr>
          <a:xfrm>
            <a:off x="15768711" y="2938193"/>
            <a:ext cx="362268" cy="4584897"/>
          </a:xfrm>
          <a:prstGeom prst="rect">
            <a:avLst/>
          </a:prstGeom>
        </p:spPr>
        <p:txBody>
          <a:bodyPr lIns="0" tIns="0" rIns="0" bIns="0" rtlCol="0" anchor="t">
            <a:spAutoFit/>
          </a:bodyPr>
          <a:lstStyle/>
          <a:p>
            <a:pPr algn="ctr">
              <a:lnSpc>
                <a:spcPts val="4027"/>
              </a:lnSpc>
            </a:pPr>
            <a:r>
              <a:rPr lang="en-US" sz="3628" b="1">
                <a:solidFill>
                  <a:srgbClr val="120056"/>
                </a:solidFill>
                <a:latin typeface="Poppins Bold"/>
                <a:ea typeface="Poppins Bold"/>
                <a:cs typeface="Poppins Bold"/>
                <a:sym typeface="Poppins Bold"/>
              </a:rPr>
              <a:t>S</a:t>
            </a:r>
          </a:p>
          <a:p>
            <a:pPr algn="ctr">
              <a:lnSpc>
                <a:spcPts val="4027"/>
              </a:lnSpc>
            </a:pPr>
            <a:r>
              <a:rPr lang="en-US" sz="3628" b="1">
                <a:solidFill>
                  <a:srgbClr val="120056"/>
                </a:solidFill>
                <a:latin typeface="Poppins Bold"/>
                <a:ea typeface="Poppins Bold"/>
                <a:cs typeface="Poppins Bold"/>
                <a:sym typeface="Poppins Bold"/>
              </a:rPr>
              <a:t>O</a:t>
            </a:r>
          </a:p>
          <a:p>
            <a:pPr algn="ctr">
              <a:lnSpc>
                <a:spcPts val="4027"/>
              </a:lnSpc>
            </a:pPr>
            <a:r>
              <a:rPr lang="en-US" sz="3628" b="1">
                <a:solidFill>
                  <a:srgbClr val="120056"/>
                </a:solidFill>
                <a:latin typeface="Poppins Bold"/>
                <a:ea typeface="Poppins Bold"/>
                <a:cs typeface="Poppins Bold"/>
                <a:sym typeface="Poppins Bold"/>
              </a:rPr>
              <a:t>Z</a:t>
            </a:r>
          </a:p>
          <a:p>
            <a:pPr algn="ctr">
              <a:lnSpc>
                <a:spcPts val="4027"/>
              </a:lnSpc>
            </a:pPr>
            <a:r>
              <a:rPr lang="en-US" sz="3628" b="1">
                <a:solidFill>
                  <a:srgbClr val="120056"/>
                </a:solidFill>
                <a:latin typeface="Poppins Bold"/>
                <a:ea typeface="Poppins Bold"/>
                <a:cs typeface="Poppins Bold"/>
                <a:sym typeface="Poppins Bold"/>
              </a:rPr>
              <a:t>P</a:t>
            </a:r>
          </a:p>
          <a:p>
            <a:pPr algn="ctr">
              <a:lnSpc>
                <a:spcPts val="4027"/>
              </a:lnSpc>
            </a:pPr>
            <a:r>
              <a:rPr lang="en-US" sz="3628" b="1">
                <a:solidFill>
                  <a:srgbClr val="120056"/>
                </a:solidFill>
                <a:latin typeface="Poppins Bold"/>
                <a:ea typeface="Poppins Bold"/>
                <a:cs typeface="Poppins Bold"/>
                <a:sym typeface="Poppins Bold"/>
              </a:rPr>
              <a:t>Ä</a:t>
            </a:r>
          </a:p>
          <a:p>
            <a:pPr algn="ctr">
              <a:lnSpc>
                <a:spcPts val="4027"/>
              </a:lnSpc>
            </a:pPr>
            <a:r>
              <a:rPr lang="en-US" sz="3628" b="1">
                <a:solidFill>
                  <a:srgbClr val="120056"/>
                </a:solidFill>
                <a:latin typeface="Poppins Bold"/>
                <a:ea typeface="Poppins Bold"/>
                <a:cs typeface="Poppins Bold"/>
                <a:sym typeface="Poppins Bold"/>
              </a:rPr>
              <a:t>D</a:t>
            </a:r>
          </a:p>
          <a:p>
            <a:pPr algn="ctr">
              <a:lnSpc>
                <a:spcPts val="4027"/>
              </a:lnSpc>
            </a:pPr>
            <a:r>
              <a:rPr lang="en-US" sz="3628" b="1">
                <a:solidFill>
                  <a:srgbClr val="120056"/>
                </a:solidFill>
                <a:latin typeface="Poppins Bold"/>
                <a:ea typeface="Poppins Bold"/>
                <a:cs typeface="Poppins Bold"/>
                <a:sym typeface="Poppins Bold"/>
              </a:rPr>
              <a:t>-</a:t>
            </a:r>
          </a:p>
          <a:p>
            <a:pPr algn="ctr">
              <a:lnSpc>
                <a:spcPts val="4027"/>
              </a:lnSpc>
            </a:pPr>
            <a:r>
              <a:rPr lang="en-US" sz="3628" b="1">
                <a:solidFill>
                  <a:srgbClr val="120056"/>
                </a:solidFill>
                <a:latin typeface="Poppins Bold"/>
                <a:ea typeface="Poppins Bold"/>
                <a:cs typeface="Poppins Bold"/>
                <a:sym typeface="Poppins Bold"/>
              </a:rPr>
              <a:t>B</a:t>
            </a:r>
          </a:p>
          <a:p>
            <a:pPr algn="ctr">
              <a:lnSpc>
                <a:spcPts val="4027"/>
              </a:lnSpc>
              <a:spcBef>
                <a:spcPct val="0"/>
              </a:spcBef>
            </a:pPr>
            <a:r>
              <a:rPr lang="en-US" sz="3628" b="1">
                <a:solidFill>
                  <a:srgbClr val="120056"/>
                </a:solidFill>
                <a:latin typeface="Poppins Bold"/>
                <a:ea typeface="Poppins Bold"/>
                <a:cs typeface="Poppins Bold"/>
                <a:sym typeface="Poppins Bold"/>
              </a:rPr>
              <a: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9535121" y="116021"/>
            <a:ext cx="6105869" cy="8686939"/>
          </a:xfrm>
          <a:custGeom>
            <a:avLst/>
            <a:gdLst/>
            <a:ahLst/>
            <a:cxnLst/>
            <a:rect l="l" t="t" r="r" b="b"/>
            <a:pathLst>
              <a:path w="6105869" h="8686939">
                <a:moveTo>
                  <a:pt x="0" y="0"/>
                </a:moveTo>
                <a:lnTo>
                  <a:pt x="6105870" y="0"/>
                </a:lnTo>
                <a:lnTo>
                  <a:pt x="6105870" y="8686939"/>
                </a:lnTo>
                <a:lnTo>
                  <a:pt x="0" y="8686939"/>
                </a:lnTo>
                <a:lnTo>
                  <a:pt x="0" y="0"/>
                </a:lnTo>
                <a:close/>
              </a:path>
            </a:pathLst>
          </a:custGeom>
          <a:blipFill>
            <a:blip r:embed="rId2"/>
            <a:stretch>
              <a:fillRect t="-876"/>
            </a:stretch>
          </a:blipFill>
        </p:spPr>
      </p:sp>
      <p:grpSp>
        <p:nvGrpSpPr>
          <p:cNvPr id="3" name="Group 3"/>
          <p:cNvGrpSpPr/>
          <p:nvPr/>
        </p:nvGrpSpPr>
        <p:grpSpPr>
          <a:xfrm>
            <a:off x="2647009" y="116021"/>
            <a:ext cx="6105869" cy="10054958"/>
            <a:chOff x="0" y="0"/>
            <a:chExt cx="8141159" cy="13406611"/>
          </a:xfrm>
        </p:grpSpPr>
        <p:sp>
          <p:nvSpPr>
            <p:cNvPr id="4" name="Freeform 4"/>
            <p:cNvSpPr/>
            <p:nvPr/>
          </p:nvSpPr>
          <p:spPr>
            <a:xfrm>
              <a:off x="0" y="0"/>
              <a:ext cx="8141159" cy="9914931"/>
            </a:xfrm>
            <a:custGeom>
              <a:avLst/>
              <a:gdLst/>
              <a:ahLst/>
              <a:cxnLst/>
              <a:rect l="l" t="t" r="r" b="b"/>
              <a:pathLst>
                <a:path w="8141159" h="9914931">
                  <a:moveTo>
                    <a:pt x="0" y="0"/>
                  </a:moveTo>
                  <a:lnTo>
                    <a:pt x="8141159" y="0"/>
                  </a:lnTo>
                  <a:lnTo>
                    <a:pt x="8141159" y="9914931"/>
                  </a:lnTo>
                  <a:lnTo>
                    <a:pt x="0" y="9914931"/>
                  </a:lnTo>
                  <a:lnTo>
                    <a:pt x="0" y="0"/>
                  </a:lnTo>
                  <a:close/>
                </a:path>
              </a:pathLst>
            </a:custGeom>
            <a:blipFill>
              <a:blip r:embed="rId3"/>
              <a:stretch>
                <a:fillRect/>
              </a:stretch>
            </a:blipFill>
          </p:spPr>
        </p:sp>
        <p:sp>
          <p:nvSpPr>
            <p:cNvPr id="5" name="Freeform 5"/>
            <p:cNvSpPr/>
            <p:nvPr/>
          </p:nvSpPr>
          <p:spPr>
            <a:xfrm>
              <a:off x="25400" y="9864131"/>
              <a:ext cx="8092702" cy="3473123"/>
            </a:xfrm>
            <a:custGeom>
              <a:avLst/>
              <a:gdLst/>
              <a:ahLst/>
              <a:cxnLst/>
              <a:rect l="l" t="t" r="r" b="b"/>
              <a:pathLst>
                <a:path w="8092702" h="3473123">
                  <a:moveTo>
                    <a:pt x="0" y="0"/>
                  </a:moveTo>
                  <a:lnTo>
                    <a:pt x="8092702" y="0"/>
                  </a:lnTo>
                  <a:lnTo>
                    <a:pt x="8092702" y="3473123"/>
                  </a:lnTo>
                  <a:lnTo>
                    <a:pt x="0" y="3473123"/>
                  </a:lnTo>
                  <a:lnTo>
                    <a:pt x="0" y="0"/>
                  </a:lnTo>
                  <a:close/>
                </a:path>
              </a:pathLst>
            </a:custGeom>
            <a:blipFill>
              <a:blip r:embed="rId4"/>
              <a:stretch>
                <a:fillRect t="-3156" r="-598" b="-1996"/>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9535121" y="116021"/>
            <a:ext cx="6105869" cy="8686939"/>
          </a:xfrm>
          <a:custGeom>
            <a:avLst/>
            <a:gdLst/>
            <a:ahLst/>
            <a:cxnLst/>
            <a:rect l="l" t="t" r="r" b="b"/>
            <a:pathLst>
              <a:path w="6105869" h="8686939">
                <a:moveTo>
                  <a:pt x="0" y="0"/>
                </a:moveTo>
                <a:lnTo>
                  <a:pt x="6105870" y="0"/>
                </a:lnTo>
                <a:lnTo>
                  <a:pt x="6105870" y="8686939"/>
                </a:lnTo>
                <a:lnTo>
                  <a:pt x="0" y="8686939"/>
                </a:lnTo>
                <a:lnTo>
                  <a:pt x="0" y="0"/>
                </a:lnTo>
                <a:close/>
              </a:path>
            </a:pathLst>
          </a:custGeom>
          <a:blipFill>
            <a:blip r:embed="rId2"/>
            <a:stretch>
              <a:fillRect t="-876"/>
            </a:stretch>
          </a:blipFill>
        </p:spPr>
      </p:sp>
      <p:grpSp>
        <p:nvGrpSpPr>
          <p:cNvPr id="3" name="Group 3"/>
          <p:cNvGrpSpPr/>
          <p:nvPr/>
        </p:nvGrpSpPr>
        <p:grpSpPr>
          <a:xfrm>
            <a:off x="2647009" y="116021"/>
            <a:ext cx="6105869" cy="10054958"/>
            <a:chOff x="0" y="0"/>
            <a:chExt cx="8141159" cy="13406611"/>
          </a:xfrm>
        </p:grpSpPr>
        <p:sp>
          <p:nvSpPr>
            <p:cNvPr id="4" name="Freeform 4"/>
            <p:cNvSpPr/>
            <p:nvPr/>
          </p:nvSpPr>
          <p:spPr>
            <a:xfrm>
              <a:off x="0" y="0"/>
              <a:ext cx="8141159" cy="9914931"/>
            </a:xfrm>
            <a:custGeom>
              <a:avLst/>
              <a:gdLst/>
              <a:ahLst/>
              <a:cxnLst/>
              <a:rect l="l" t="t" r="r" b="b"/>
              <a:pathLst>
                <a:path w="8141159" h="9914931">
                  <a:moveTo>
                    <a:pt x="0" y="0"/>
                  </a:moveTo>
                  <a:lnTo>
                    <a:pt x="8141159" y="0"/>
                  </a:lnTo>
                  <a:lnTo>
                    <a:pt x="8141159" y="9914931"/>
                  </a:lnTo>
                  <a:lnTo>
                    <a:pt x="0" y="9914931"/>
                  </a:lnTo>
                  <a:lnTo>
                    <a:pt x="0" y="0"/>
                  </a:lnTo>
                  <a:close/>
                </a:path>
              </a:pathLst>
            </a:custGeom>
            <a:blipFill>
              <a:blip r:embed="rId3"/>
              <a:stretch>
                <a:fillRect/>
              </a:stretch>
            </a:blipFill>
          </p:spPr>
        </p:sp>
        <p:sp>
          <p:nvSpPr>
            <p:cNvPr id="5" name="Freeform 5"/>
            <p:cNvSpPr/>
            <p:nvPr/>
          </p:nvSpPr>
          <p:spPr>
            <a:xfrm>
              <a:off x="25400" y="9864131"/>
              <a:ext cx="8092702" cy="3473123"/>
            </a:xfrm>
            <a:custGeom>
              <a:avLst/>
              <a:gdLst/>
              <a:ahLst/>
              <a:cxnLst/>
              <a:rect l="l" t="t" r="r" b="b"/>
              <a:pathLst>
                <a:path w="8092702" h="3473123">
                  <a:moveTo>
                    <a:pt x="0" y="0"/>
                  </a:moveTo>
                  <a:lnTo>
                    <a:pt x="8092702" y="0"/>
                  </a:lnTo>
                  <a:lnTo>
                    <a:pt x="8092702" y="3473123"/>
                  </a:lnTo>
                  <a:lnTo>
                    <a:pt x="0" y="3473123"/>
                  </a:lnTo>
                  <a:lnTo>
                    <a:pt x="0" y="0"/>
                  </a:lnTo>
                  <a:close/>
                </a:path>
              </a:pathLst>
            </a:custGeom>
            <a:blipFill>
              <a:blip r:embed="rId4"/>
              <a:stretch>
                <a:fillRect t="-3156" r="-598" b="-1996"/>
              </a:stretch>
            </a:blipFill>
          </p:spPr>
        </p:sp>
      </p:grpSp>
      <p:grpSp>
        <p:nvGrpSpPr>
          <p:cNvPr id="6" name="Group 6"/>
          <p:cNvGrpSpPr/>
          <p:nvPr/>
        </p:nvGrpSpPr>
        <p:grpSpPr>
          <a:xfrm>
            <a:off x="3025883" y="7561294"/>
            <a:ext cx="5726995" cy="2609685"/>
            <a:chOff x="0" y="0"/>
            <a:chExt cx="1508344" cy="687324"/>
          </a:xfrm>
        </p:grpSpPr>
        <p:sp>
          <p:nvSpPr>
            <p:cNvPr id="7" name="Freeform 7"/>
            <p:cNvSpPr/>
            <p:nvPr/>
          </p:nvSpPr>
          <p:spPr>
            <a:xfrm>
              <a:off x="0" y="0"/>
              <a:ext cx="1508344" cy="687324"/>
            </a:xfrm>
            <a:custGeom>
              <a:avLst/>
              <a:gdLst/>
              <a:ahLst/>
              <a:cxnLst/>
              <a:rect l="l" t="t" r="r" b="b"/>
              <a:pathLst>
                <a:path w="1508344" h="687324">
                  <a:moveTo>
                    <a:pt x="0" y="0"/>
                  </a:moveTo>
                  <a:lnTo>
                    <a:pt x="1508344" y="0"/>
                  </a:lnTo>
                  <a:lnTo>
                    <a:pt x="1508344" y="687324"/>
                  </a:lnTo>
                  <a:lnTo>
                    <a:pt x="0" y="687324"/>
                  </a:lnTo>
                  <a:close/>
                </a:path>
              </a:pathLst>
            </a:custGeom>
            <a:solidFill>
              <a:srgbClr val="000000">
                <a:alpha val="0"/>
              </a:srgbClr>
            </a:solidFill>
            <a:ln w="38100" cap="sq">
              <a:solidFill>
                <a:srgbClr val="CF4433"/>
              </a:solidFill>
              <a:prstDash val="solid"/>
              <a:miter/>
            </a:ln>
          </p:spPr>
        </p:sp>
        <p:sp>
          <p:nvSpPr>
            <p:cNvPr id="8" name="TextBox 8"/>
            <p:cNvSpPr txBox="1"/>
            <p:nvPr/>
          </p:nvSpPr>
          <p:spPr>
            <a:xfrm>
              <a:off x="0" y="0"/>
              <a:ext cx="1508344" cy="687324"/>
            </a:xfrm>
            <a:prstGeom prst="rect">
              <a:avLst/>
            </a:prstGeom>
          </p:spPr>
          <p:txBody>
            <a:bodyPr lIns="50800" tIns="50800" rIns="50800" bIns="50800" rtlCol="0" anchor="ctr"/>
            <a:lstStyle/>
            <a:p>
              <a:pPr algn="ctr">
                <a:lnSpc>
                  <a:spcPts val="2664"/>
                </a:lnSpc>
              </a:pPr>
              <a:endParaRPr/>
            </a:p>
          </p:txBody>
        </p:sp>
      </p:grpSp>
      <p:grpSp>
        <p:nvGrpSpPr>
          <p:cNvPr id="9" name="Group 9"/>
          <p:cNvGrpSpPr/>
          <p:nvPr/>
        </p:nvGrpSpPr>
        <p:grpSpPr>
          <a:xfrm>
            <a:off x="9535121" y="7561294"/>
            <a:ext cx="6105869" cy="1241666"/>
            <a:chOff x="0" y="0"/>
            <a:chExt cx="1608130" cy="327023"/>
          </a:xfrm>
        </p:grpSpPr>
        <p:sp>
          <p:nvSpPr>
            <p:cNvPr id="10" name="Freeform 10"/>
            <p:cNvSpPr/>
            <p:nvPr/>
          </p:nvSpPr>
          <p:spPr>
            <a:xfrm>
              <a:off x="0" y="0"/>
              <a:ext cx="1608130" cy="327023"/>
            </a:xfrm>
            <a:custGeom>
              <a:avLst/>
              <a:gdLst/>
              <a:ahLst/>
              <a:cxnLst/>
              <a:rect l="l" t="t" r="r" b="b"/>
              <a:pathLst>
                <a:path w="1608130" h="327023">
                  <a:moveTo>
                    <a:pt x="0" y="0"/>
                  </a:moveTo>
                  <a:lnTo>
                    <a:pt x="1608130" y="0"/>
                  </a:lnTo>
                  <a:lnTo>
                    <a:pt x="1608130" y="327023"/>
                  </a:lnTo>
                  <a:lnTo>
                    <a:pt x="0" y="327023"/>
                  </a:lnTo>
                  <a:close/>
                </a:path>
              </a:pathLst>
            </a:custGeom>
            <a:solidFill>
              <a:srgbClr val="000000">
                <a:alpha val="0"/>
              </a:srgbClr>
            </a:solidFill>
            <a:ln w="38100" cap="sq">
              <a:solidFill>
                <a:srgbClr val="CF4433"/>
              </a:solidFill>
              <a:prstDash val="solid"/>
              <a:miter/>
            </a:ln>
          </p:spPr>
        </p:sp>
        <p:sp>
          <p:nvSpPr>
            <p:cNvPr id="11" name="TextBox 11"/>
            <p:cNvSpPr txBox="1"/>
            <p:nvPr/>
          </p:nvSpPr>
          <p:spPr>
            <a:xfrm>
              <a:off x="0" y="0"/>
              <a:ext cx="1608130" cy="327023"/>
            </a:xfrm>
            <a:prstGeom prst="rect">
              <a:avLst/>
            </a:prstGeom>
          </p:spPr>
          <p:txBody>
            <a:bodyPr lIns="50800" tIns="50800" rIns="50800" bIns="50800" rtlCol="0" anchor="ctr"/>
            <a:lstStyle/>
            <a:p>
              <a:pPr algn="ctr">
                <a:lnSpc>
                  <a:spcPts val="2664"/>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1830235">
            <a:off x="-2849840" y="7817227"/>
            <a:ext cx="15350134" cy="3516576"/>
          </a:xfrm>
          <a:custGeom>
            <a:avLst/>
            <a:gdLst/>
            <a:ahLst/>
            <a:cxnLst/>
            <a:rect l="l" t="t" r="r" b="b"/>
            <a:pathLst>
              <a:path w="15350134" h="3516576">
                <a:moveTo>
                  <a:pt x="0" y="0"/>
                </a:moveTo>
                <a:lnTo>
                  <a:pt x="15350134" y="0"/>
                </a:lnTo>
                <a:lnTo>
                  <a:pt x="15350134" y="3516576"/>
                </a:lnTo>
                <a:lnTo>
                  <a:pt x="0" y="3516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249314">
            <a:off x="-890089" y="-1180882"/>
            <a:ext cx="9241598" cy="4419164"/>
          </a:xfrm>
          <a:custGeom>
            <a:avLst/>
            <a:gdLst/>
            <a:ahLst/>
            <a:cxnLst/>
            <a:rect l="l" t="t" r="r" b="b"/>
            <a:pathLst>
              <a:path w="9241598" h="4419164">
                <a:moveTo>
                  <a:pt x="0" y="0"/>
                </a:moveTo>
                <a:lnTo>
                  <a:pt x="9241598" y="0"/>
                </a:lnTo>
                <a:lnTo>
                  <a:pt x="9241598" y="4419164"/>
                </a:lnTo>
                <a:lnTo>
                  <a:pt x="0" y="44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49314">
            <a:off x="13988925" y="4753703"/>
            <a:ext cx="4419164" cy="7691583"/>
          </a:xfrm>
          <a:custGeom>
            <a:avLst/>
            <a:gdLst/>
            <a:ahLst/>
            <a:cxnLst/>
            <a:rect l="l" t="t" r="r" b="b"/>
            <a:pathLst>
              <a:path w="4419164" h="7691583">
                <a:moveTo>
                  <a:pt x="0" y="0"/>
                </a:moveTo>
                <a:lnTo>
                  <a:pt x="4419164" y="0"/>
                </a:lnTo>
                <a:lnTo>
                  <a:pt x="4419164" y="7691583"/>
                </a:lnTo>
                <a:lnTo>
                  <a:pt x="0" y="769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773982" y="2973649"/>
            <a:ext cx="8238130" cy="3825353"/>
          </a:xfrm>
          <a:prstGeom prst="rect">
            <a:avLst/>
          </a:prstGeom>
        </p:spPr>
        <p:txBody>
          <a:bodyPr lIns="0" tIns="0" rIns="0" bIns="0" rtlCol="0" anchor="t">
            <a:spAutoFit/>
          </a:bodyPr>
          <a:lstStyle/>
          <a:p>
            <a:pPr algn="just">
              <a:lnSpc>
                <a:spcPts val="3761"/>
              </a:lnSpc>
            </a:pPr>
            <a:r>
              <a:rPr lang="en-US" sz="2985">
                <a:solidFill>
                  <a:srgbClr val="120056"/>
                </a:solidFill>
                <a:latin typeface="Poppins"/>
                <a:ea typeface="Poppins"/>
                <a:cs typeface="Poppins"/>
                <a:sym typeface="Poppins"/>
              </a:rPr>
              <a:t>Jede gute Reise braucht gutes Equipment: Feuerstein, Kompass, Fahrplan… Oder eben: Moodle, LSF &amp; Co.</a:t>
            </a:r>
          </a:p>
          <a:p>
            <a:pPr algn="just">
              <a:lnSpc>
                <a:spcPts val="3761"/>
              </a:lnSpc>
            </a:pPr>
            <a:endParaRPr lang="en-US" sz="2985">
              <a:solidFill>
                <a:srgbClr val="120056"/>
              </a:solidFill>
              <a:latin typeface="Poppins"/>
              <a:ea typeface="Poppins"/>
              <a:cs typeface="Poppins"/>
              <a:sym typeface="Poppins"/>
            </a:endParaRPr>
          </a:p>
          <a:p>
            <a:pPr algn="just">
              <a:lnSpc>
                <a:spcPts val="3761"/>
              </a:lnSpc>
            </a:pPr>
            <a:r>
              <a:rPr lang="en-US" sz="2985">
                <a:solidFill>
                  <a:srgbClr val="120056"/>
                </a:solidFill>
                <a:latin typeface="Poppins"/>
                <a:ea typeface="Poppins"/>
                <a:cs typeface="Poppins"/>
                <a:sym typeface="Poppins"/>
              </a:rPr>
              <a:t>In unserer Werkzeugkiste zeigen wir euch die wichtigsten Tools und Plattformen, mit denen ihr im Studium arbeitet und wie man sie nicht verwechselt…</a:t>
            </a:r>
          </a:p>
        </p:txBody>
      </p:sp>
      <p:sp>
        <p:nvSpPr>
          <p:cNvPr id="6" name="TextBox 6"/>
          <p:cNvSpPr txBox="1"/>
          <p:nvPr/>
        </p:nvSpPr>
        <p:spPr>
          <a:xfrm>
            <a:off x="8697119" y="1445214"/>
            <a:ext cx="8562181" cy="999363"/>
          </a:xfrm>
          <a:prstGeom prst="rect">
            <a:avLst/>
          </a:prstGeom>
        </p:spPr>
        <p:txBody>
          <a:bodyPr lIns="0" tIns="0" rIns="0" bIns="0" rtlCol="0" anchor="t">
            <a:spAutoFit/>
          </a:bodyPr>
          <a:lstStyle/>
          <a:p>
            <a:pPr algn="ctr">
              <a:lnSpc>
                <a:spcPts val="7326"/>
              </a:lnSpc>
              <a:spcBef>
                <a:spcPct val="0"/>
              </a:spcBef>
            </a:pPr>
            <a:r>
              <a:rPr lang="en-US" sz="6600">
                <a:solidFill>
                  <a:srgbClr val="120056"/>
                </a:solidFill>
                <a:latin typeface="Brasika"/>
                <a:ea typeface="Brasika"/>
                <a:cs typeface="Brasika"/>
                <a:sym typeface="Brasika"/>
              </a:rPr>
              <a:t>WERKZEUGKISTE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6978411" y="6005522"/>
            <a:ext cx="1008221" cy="1008221"/>
          </a:xfrm>
          <a:custGeom>
            <a:avLst/>
            <a:gdLst/>
            <a:ahLst/>
            <a:cxnLst/>
            <a:rect l="l" t="t" r="r" b="b"/>
            <a:pathLst>
              <a:path w="1008221" h="1008221">
                <a:moveTo>
                  <a:pt x="0" y="0"/>
                </a:moveTo>
                <a:lnTo>
                  <a:pt x="1008220" y="0"/>
                </a:lnTo>
                <a:lnTo>
                  <a:pt x="1008220" y="1008221"/>
                </a:lnTo>
                <a:lnTo>
                  <a:pt x="0" y="10082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22743" y="3536811"/>
            <a:ext cx="1119556" cy="1070702"/>
          </a:xfrm>
          <a:custGeom>
            <a:avLst/>
            <a:gdLst/>
            <a:ahLst/>
            <a:cxnLst/>
            <a:rect l="l" t="t" r="r" b="b"/>
            <a:pathLst>
              <a:path w="1119556" h="1070702">
                <a:moveTo>
                  <a:pt x="0" y="0"/>
                </a:moveTo>
                <a:lnTo>
                  <a:pt x="1119556" y="0"/>
                </a:lnTo>
                <a:lnTo>
                  <a:pt x="1119556" y="1070703"/>
                </a:lnTo>
                <a:lnTo>
                  <a:pt x="0" y="1070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6978411" y="3230682"/>
            <a:ext cx="4274144" cy="427414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B7B7B7"/>
              </a:solidFill>
              <a:prstDash val="lgDash"/>
              <a:miter/>
            </a:ln>
          </p:spPr>
        </p:sp>
        <p:sp>
          <p:nvSpPr>
            <p:cNvPr id="6" name="TextBox 6"/>
            <p:cNvSpPr txBox="1"/>
            <p:nvPr/>
          </p:nvSpPr>
          <p:spPr>
            <a:xfrm>
              <a:off x="76200" y="76200"/>
              <a:ext cx="660400" cy="660400"/>
            </a:xfrm>
            <a:prstGeom prst="rect">
              <a:avLst/>
            </a:prstGeom>
          </p:spPr>
          <p:txBody>
            <a:bodyPr lIns="36045" tIns="36045" rIns="36045" bIns="36045" rtlCol="0" anchor="ctr"/>
            <a:lstStyle/>
            <a:p>
              <a:pPr algn="ctr">
                <a:lnSpc>
                  <a:spcPts val="2664"/>
                </a:lnSpc>
              </a:pPr>
              <a:endParaRPr/>
            </a:p>
          </p:txBody>
        </p:sp>
      </p:grpSp>
      <p:sp>
        <p:nvSpPr>
          <p:cNvPr id="7" name="Freeform 7"/>
          <p:cNvSpPr/>
          <p:nvPr/>
        </p:nvSpPr>
        <p:spPr>
          <a:xfrm>
            <a:off x="9513747" y="6382438"/>
            <a:ext cx="1391653" cy="1262609"/>
          </a:xfrm>
          <a:custGeom>
            <a:avLst/>
            <a:gdLst/>
            <a:ahLst/>
            <a:cxnLst/>
            <a:rect l="l" t="t" r="r" b="b"/>
            <a:pathLst>
              <a:path w="1391653" h="1262609">
                <a:moveTo>
                  <a:pt x="0" y="0"/>
                </a:moveTo>
                <a:lnTo>
                  <a:pt x="1391653" y="0"/>
                </a:lnTo>
                <a:lnTo>
                  <a:pt x="1391653" y="1262609"/>
                </a:lnTo>
                <a:lnTo>
                  <a:pt x="0" y="12626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160123" y="2778465"/>
            <a:ext cx="1049450" cy="904435"/>
          </a:xfrm>
          <a:custGeom>
            <a:avLst/>
            <a:gdLst/>
            <a:ahLst/>
            <a:cxnLst/>
            <a:rect l="l" t="t" r="r" b="b"/>
            <a:pathLst>
              <a:path w="1049450" h="904435">
                <a:moveTo>
                  <a:pt x="0" y="0"/>
                </a:moveTo>
                <a:lnTo>
                  <a:pt x="1049451" y="0"/>
                </a:lnTo>
                <a:lnTo>
                  <a:pt x="1049451" y="904435"/>
                </a:lnTo>
                <a:lnTo>
                  <a:pt x="0" y="9044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0776673" y="4607514"/>
            <a:ext cx="1097874" cy="1157179"/>
          </a:xfrm>
          <a:custGeom>
            <a:avLst/>
            <a:gdLst/>
            <a:ahLst/>
            <a:cxnLst/>
            <a:rect l="l" t="t" r="r" b="b"/>
            <a:pathLst>
              <a:path w="1097874" h="1157179">
                <a:moveTo>
                  <a:pt x="0" y="0"/>
                </a:moveTo>
                <a:lnTo>
                  <a:pt x="1097874" y="0"/>
                </a:lnTo>
                <a:lnTo>
                  <a:pt x="1097874" y="1157179"/>
                </a:lnTo>
                <a:lnTo>
                  <a:pt x="0" y="1157179"/>
                </a:lnTo>
                <a:lnTo>
                  <a:pt x="0" y="0"/>
                </a:lnTo>
                <a:close/>
              </a:path>
            </a:pathLst>
          </a:custGeom>
          <a:blipFill>
            <a:blip r:embed="rId10">
              <a:alphaModFix amt="64000"/>
            </a:blip>
            <a:stretch>
              <a:fillRect/>
            </a:stretch>
          </a:blipFill>
        </p:spPr>
      </p:sp>
      <p:grpSp>
        <p:nvGrpSpPr>
          <p:cNvPr id="10" name="Group 10"/>
          <p:cNvGrpSpPr/>
          <p:nvPr/>
        </p:nvGrpSpPr>
        <p:grpSpPr>
          <a:xfrm>
            <a:off x="1889927" y="3253228"/>
            <a:ext cx="301495" cy="263808"/>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F4433"/>
            </a:solidFill>
          </p:spPr>
        </p:sp>
        <p:sp>
          <p:nvSpPr>
            <p:cNvPr id="12" name="TextBox 12"/>
            <p:cNvSpPr txBox="1"/>
            <p:nvPr/>
          </p:nvSpPr>
          <p:spPr>
            <a:xfrm>
              <a:off x="127000" y="330200"/>
              <a:ext cx="558800" cy="330200"/>
            </a:xfrm>
            <a:prstGeom prst="rect">
              <a:avLst/>
            </a:prstGeom>
          </p:spPr>
          <p:txBody>
            <a:bodyPr lIns="50800" tIns="50800" rIns="50800" bIns="50800" rtlCol="0" anchor="ctr"/>
            <a:lstStyle/>
            <a:p>
              <a:pPr algn="ctr">
                <a:lnSpc>
                  <a:spcPts val="2331"/>
                </a:lnSpc>
              </a:pPr>
              <a:endParaRPr/>
            </a:p>
          </p:txBody>
        </p:sp>
      </p:grpSp>
      <p:grpSp>
        <p:nvGrpSpPr>
          <p:cNvPr id="13" name="Group 13"/>
          <p:cNvGrpSpPr/>
          <p:nvPr/>
        </p:nvGrpSpPr>
        <p:grpSpPr>
          <a:xfrm>
            <a:off x="1889927" y="4220746"/>
            <a:ext cx="301495" cy="263808"/>
            <a:chOff x="0" y="0"/>
            <a:chExt cx="812800" cy="711200"/>
          </a:xfrm>
        </p:grpSpPr>
        <p:sp>
          <p:nvSpPr>
            <p:cNvPr id="14" name="Freeform 1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CF4433"/>
            </a:solidFill>
          </p:spPr>
        </p:sp>
        <p:sp>
          <p:nvSpPr>
            <p:cNvPr id="15" name="TextBox 15"/>
            <p:cNvSpPr txBox="1"/>
            <p:nvPr/>
          </p:nvSpPr>
          <p:spPr>
            <a:xfrm>
              <a:off x="127000" y="50800"/>
              <a:ext cx="558800" cy="330200"/>
            </a:xfrm>
            <a:prstGeom prst="rect">
              <a:avLst/>
            </a:prstGeom>
          </p:spPr>
          <p:txBody>
            <a:bodyPr lIns="50800" tIns="50800" rIns="50800" bIns="50800" rtlCol="0" anchor="ctr"/>
            <a:lstStyle/>
            <a:p>
              <a:pPr algn="ctr">
                <a:lnSpc>
                  <a:spcPts val="2331"/>
                </a:lnSpc>
              </a:pPr>
              <a:endParaRPr/>
            </a:p>
          </p:txBody>
        </p:sp>
      </p:grpSp>
      <p:sp>
        <p:nvSpPr>
          <p:cNvPr id="16" name="TextBox 16"/>
          <p:cNvSpPr txBox="1"/>
          <p:nvPr/>
        </p:nvSpPr>
        <p:spPr>
          <a:xfrm>
            <a:off x="9205896" y="8099891"/>
            <a:ext cx="4339907" cy="546297"/>
          </a:xfrm>
          <a:prstGeom prst="rect">
            <a:avLst/>
          </a:prstGeom>
        </p:spPr>
        <p:txBody>
          <a:bodyPr lIns="0" tIns="0" rIns="0" bIns="0" rtlCol="0" anchor="t">
            <a:spAutoFit/>
          </a:bodyPr>
          <a:lstStyle/>
          <a:p>
            <a:pPr algn="ctr">
              <a:lnSpc>
                <a:spcPts val="4027"/>
              </a:lnSpc>
              <a:spcBef>
                <a:spcPct val="0"/>
              </a:spcBef>
            </a:pPr>
            <a:r>
              <a:rPr lang="en-US" sz="3628" b="1">
                <a:solidFill>
                  <a:srgbClr val="000000"/>
                </a:solidFill>
                <a:latin typeface="Poppins Bold"/>
                <a:ea typeface="Poppins Bold"/>
                <a:cs typeface="Poppins Bold"/>
                <a:sym typeface="Poppins Bold"/>
              </a:rPr>
              <a:t>MODULHANDBUCH</a:t>
            </a:r>
          </a:p>
        </p:txBody>
      </p:sp>
      <p:sp>
        <p:nvSpPr>
          <p:cNvPr id="17" name="TextBox 17"/>
          <p:cNvSpPr txBox="1"/>
          <p:nvPr/>
        </p:nvSpPr>
        <p:spPr>
          <a:xfrm>
            <a:off x="12446047" y="4661617"/>
            <a:ext cx="755333" cy="546297"/>
          </a:xfrm>
          <a:prstGeom prst="rect">
            <a:avLst/>
          </a:prstGeom>
        </p:spPr>
        <p:txBody>
          <a:bodyPr lIns="0" tIns="0" rIns="0" bIns="0" rtlCol="0" anchor="t">
            <a:spAutoFit/>
          </a:bodyPr>
          <a:lstStyle/>
          <a:p>
            <a:pPr algn="ctr">
              <a:lnSpc>
                <a:spcPts val="4027"/>
              </a:lnSpc>
              <a:spcBef>
                <a:spcPct val="0"/>
              </a:spcBef>
            </a:pPr>
            <a:r>
              <a:rPr lang="en-US" sz="3628" b="1">
                <a:solidFill>
                  <a:srgbClr val="000000"/>
                </a:solidFill>
                <a:latin typeface="Poppins Bold"/>
                <a:ea typeface="Poppins Bold"/>
                <a:cs typeface="Poppins Bold"/>
                <a:sym typeface="Poppins Bold"/>
              </a:rPr>
              <a:t>LSF</a:t>
            </a:r>
          </a:p>
        </p:txBody>
      </p:sp>
      <p:sp>
        <p:nvSpPr>
          <p:cNvPr id="18" name="TextBox 18"/>
          <p:cNvSpPr txBox="1"/>
          <p:nvPr/>
        </p:nvSpPr>
        <p:spPr>
          <a:xfrm>
            <a:off x="5468944" y="7530671"/>
            <a:ext cx="1951831" cy="546297"/>
          </a:xfrm>
          <a:prstGeom prst="rect">
            <a:avLst/>
          </a:prstGeom>
        </p:spPr>
        <p:txBody>
          <a:bodyPr lIns="0" tIns="0" rIns="0" bIns="0" rtlCol="0" anchor="t">
            <a:spAutoFit/>
          </a:bodyPr>
          <a:lstStyle/>
          <a:p>
            <a:pPr algn="ctr">
              <a:lnSpc>
                <a:spcPts val="4027"/>
              </a:lnSpc>
              <a:spcBef>
                <a:spcPct val="0"/>
              </a:spcBef>
            </a:pPr>
            <a:r>
              <a:rPr lang="en-US" sz="3628" b="1">
                <a:solidFill>
                  <a:srgbClr val="000000"/>
                </a:solidFill>
                <a:latin typeface="Poppins Bold"/>
                <a:ea typeface="Poppins Bold"/>
                <a:cs typeface="Poppins Bold"/>
                <a:sym typeface="Poppins Bold"/>
              </a:rPr>
              <a:t>MOODLE</a:t>
            </a:r>
          </a:p>
        </p:txBody>
      </p:sp>
      <p:sp>
        <p:nvSpPr>
          <p:cNvPr id="19" name="TextBox 19"/>
          <p:cNvSpPr txBox="1"/>
          <p:nvPr/>
        </p:nvSpPr>
        <p:spPr>
          <a:xfrm>
            <a:off x="9205896" y="1885077"/>
            <a:ext cx="1232694" cy="546297"/>
          </a:xfrm>
          <a:prstGeom prst="rect">
            <a:avLst/>
          </a:prstGeom>
        </p:spPr>
        <p:txBody>
          <a:bodyPr lIns="0" tIns="0" rIns="0" bIns="0" rtlCol="0" anchor="t">
            <a:spAutoFit/>
          </a:bodyPr>
          <a:lstStyle/>
          <a:p>
            <a:pPr algn="ctr">
              <a:lnSpc>
                <a:spcPts val="4027"/>
              </a:lnSpc>
              <a:spcBef>
                <a:spcPct val="0"/>
              </a:spcBef>
            </a:pPr>
            <a:r>
              <a:rPr lang="en-US" sz="3628" b="1">
                <a:solidFill>
                  <a:srgbClr val="000000"/>
                </a:solidFill>
                <a:latin typeface="Poppins Bold"/>
                <a:ea typeface="Poppins Bold"/>
                <a:cs typeface="Poppins Bold"/>
                <a:sym typeface="Poppins Bold"/>
              </a:rPr>
              <a:t>BOSS</a:t>
            </a:r>
          </a:p>
        </p:txBody>
      </p:sp>
      <p:sp>
        <p:nvSpPr>
          <p:cNvPr id="20" name="TextBox 20"/>
          <p:cNvSpPr txBox="1"/>
          <p:nvPr/>
        </p:nvSpPr>
        <p:spPr>
          <a:xfrm>
            <a:off x="3255575" y="3345046"/>
            <a:ext cx="4339907" cy="1051122"/>
          </a:xfrm>
          <a:prstGeom prst="rect">
            <a:avLst/>
          </a:prstGeom>
        </p:spPr>
        <p:txBody>
          <a:bodyPr lIns="0" tIns="0" rIns="0" bIns="0" rtlCol="0" anchor="t">
            <a:spAutoFit/>
          </a:bodyPr>
          <a:lstStyle/>
          <a:p>
            <a:pPr algn="ctr">
              <a:lnSpc>
                <a:spcPts val="4027"/>
              </a:lnSpc>
            </a:pPr>
            <a:r>
              <a:rPr lang="en-US" sz="3628" b="1">
                <a:solidFill>
                  <a:srgbClr val="000000"/>
                </a:solidFill>
                <a:latin typeface="Poppins Bold"/>
                <a:ea typeface="Poppins Bold"/>
                <a:cs typeface="Poppins Bold"/>
                <a:sym typeface="Poppins Bold"/>
              </a:rPr>
              <a:t>CAMPUS-</a:t>
            </a:r>
          </a:p>
          <a:p>
            <a:pPr algn="ctr">
              <a:lnSpc>
                <a:spcPts val="4027"/>
              </a:lnSpc>
              <a:spcBef>
                <a:spcPct val="0"/>
              </a:spcBef>
            </a:pPr>
            <a:r>
              <a:rPr lang="en-US" sz="3628" b="1">
                <a:solidFill>
                  <a:srgbClr val="000000"/>
                </a:solidFill>
                <a:latin typeface="Poppins Bold"/>
                <a:ea typeface="Poppins Bold"/>
                <a:cs typeface="Poppins Bold"/>
                <a:sym typeface="Poppins Bold"/>
              </a:rPr>
              <a:t>PORTAL</a:t>
            </a:r>
          </a:p>
        </p:txBody>
      </p:sp>
      <p:sp>
        <p:nvSpPr>
          <p:cNvPr id="21" name="TextBox 21"/>
          <p:cNvSpPr txBox="1"/>
          <p:nvPr/>
        </p:nvSpPr>
        <p:spPr>
          <a:xfrm>
            <a:off x="7742354" y="1270524"/>
            <a:ext cx="4639010" cy="614553"/>
          </a:xfrm>
          <a:prstGeom prst="rect">
            <a:avLst/>
          </a:prstGeom>
        </p:spPr>
        <p:txBody>
          <a:bodyPr lIns="0" tIns="0" rIns="0" bIns="0" rtlCol="0" anchor="t">
            <a:spAutoFit/>
          </a:bodyPr>
          <a:lstStyle/>
          <a:p>
            <a:pPr algn="ctr">
              <a:lnSpc>
                <a:spcPts val="2331"/>
              </a:lnSpc>
              <a:spcBef>
                <a:spcPct val="0"/>
              </a:spcBef>
            </a:pPr>
            <a:r>
              <a:rPr lang="en-US" sz="2100">
                <a:solidFill>
                  <a:srgbClr val="000000"/>
                </a:solidFill>
                <a:latin typeface="Poppins"/>
                <a:ea typeface="Poppins"/>
                <a:cs typeface="Poppins"/>
                <a:sym typeface="Poppins"/>
              </a:rPr>
              <a:t>Prüfungsverwaltung </a:t>
            </a:r>
          </a:p>
          <a:p>
            <a:pPr algn="ctr">
              <a:lnSpc>
                <a:spcPts val="2331"/>
              </a:lnSpc>
              <a:spcBef>
                <a:spcPct val="0"/>
              </a:spcBef>
            </a:pPr>
            <a:endParaRPr lang="en-US" sz="2100">
              <a:solidFill>
                <a:srgbClr val="000000"/>
              </a:solidFill>
              <a:latin typeface="Poppins"/>
              <a:ea typeface="Poppins"/>
              <a:cs typeface="Poppins"/>
              <a:sym typeface="Poppins"/>
            </a:endParaRPr>
          </a:p>
        </p:txBody>
      </p:sp>
      <p:sp>
        <p:nvSpPr>
          <p:cNvPr id="22" name="TextBox 22"/>
          <p:cNvSpPr txBox="1"/>
          <p:nvPr/>
        </p:nvSpPr>
        <p:spPr>
          <a:xfrm>
            <a:off x="5425529" y="452737"/>
            <a:ext cx="3257259" cy="738759"/>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informiert euch rechtzeitig bei den Dozierenden, ob eine Prüfungsleistung angemeldet werden muss</a:t>
            </a:r>
          </a:p>
        </p:txBody>
      </p:sp>
      <p:sp>
        <p:nvSpPr>
          <p:cNvPr id="23" name="TextBox 23"/>
          <p:cNvSpPr txBox="1"/>
          <p:nvPr/>
        </p:nvSpPr>
        <p:spPr>
          <a:xfrm>
            <a:off x="11786538" y="712740"/>
            <a:ext cx="2770157" cy="557784"/>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beachtet die Anmelde- und Abmeldephasen für die Prüfungsleistungen</a:t>
            </a:r>
          </a:p>
        </p:txBody>
      </p:sp>
      <p:sp>
        <p:nvSpPr>
          <p:cNvPr id="24" name="TextBox 24"/>
          <p:cNvSpPr txBox="1"/>
          <p:nvPr/>
        </p:nvSpPr>
        <p:spPr>
          <a:xfrm>
            <a:off x="13627168" y="4532020"/>
            <a:ext cx="4054634" cy="319278"/>
          </a:xfrm>
          <a:prstGeom prst="rect">
            <a:avLst/>
          </a:prstGeom>
        </p:spPr>
        <p:txBody>
          <a:bodyPr lIns="0" tIns="0" rIns="0" bIns="0" rtlCol="0" anchor="t">
            <a:spAutoFit/>
          </a:bodyPr>
          <a:lstStyle/>
          <a:p>
            <a:pPr algn="ctr">
              <a:lnSpc>
                <a:spcPts val="2331"/>
              </a:lnSpc>
              <a:spcBef>
                <a:spcPct val="0"/>
              </a:spcBef>
            </a:pPr>
            <a:r>
              <a:rPr lang="en-US" sz="2100">
                <a:solidFill>
                  <a:srgbClr val="000000"/>
                </a:solidFill>
                <a:latin typeface="Poppins"/>
                <a:ea typeface="Poppins"/>
                <a:cs typeface="Poppins"/>
                <a:sym typeface="Poppins"/>
              </a:rPr>
              <a:t>Lehrveranstaltungsverwaltung</a:t>
            </a:r>
          </a:p>
        </p:txBody>
      </p:sp>
      <p:sp>
        <p:nvSpPr>
          <p:cNvPr id="25" name="TextBox 25"/>
          <p:cNvSpPr txBox="1"/>
          <p:nvPr/>
        </p:nvSpPr>
        <p:spPr>
          <a:xfrm>
            <a:off x="14363642" y="5365026"/>
            <a:ext cx="2581685" cy="376809"/>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bleibt faire beim Wählen der Kurse!</a:t>
            </a:r>
          </a:p>
        </p:txBody>
      </p:sp>
      <p:sp>
        <p:nvSpPr>
          <p:cNvPr id="26" name="TextBox 26"/>
          <p:cNvSpPr txBox="1"/>
          <p:nvPr/>
        </p:nvSpPr>
        <p:spPr>
          <a:xfrm>
            <a:off x="14363642" y="3517036"/>
            <a:ext cx="2581685" cy="557784"/>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achtet auf eure Mail, um Infos zur Anmelde- und Nachmeldephase zu erhalten</a:t>
            </a:r>
          </a:p>
        </p:txBody>
      </p:sp>
      <p:sp>
        <p:nvSpPr>
          <p:cNvPr id="27" name="TextBox 27"/>
          <p:cNvSpPr txBox="1"/>
          <p:nvPr/>
        </p:nvSpPr>
        <p:spPr>
          <a:xfrm>
            <a:off x="13941140" y="8213400"/>
            <a:ext cx="3318160" cy="319278"/>
          </a:xfrm>
          <a:prstGeom prst="rect">
            <a:avLst/>
          </a:prstGeom>
        </p:spPr>
        <p:txBody>
          <a:bodyPr lIns="0" tIns="0" rIns="0" bIns="0" rtlCol="0" anchor="t">
            <a:spAutoFit/>
          </a:bodyPr>
          <a:lstStyle/>
          <a:p>
            <a:pPr algn="ctr">
              <a:lnSpc>
                <a:spcPts val="2331"/>
              </a:lnSpc>
              <a:spcBef>
                <a:spcPct val="0"/>
              </a:spcBef>
            </a:pPr>
            <a:r>
              <a:rPr lang="en-US" sz="2100">
                <a:solidFill>
                  <a:srgbClr val="000000"/>
                </a:solidFill>
                <a:latin typeface="Poppins"/>
                <a:ea typeface="Poppins"/>
                <a:cs typeface="Poppins"/>
                <a:sym typeface="Poppins"/>
              </a:rPr>
              <a:t>Studienverlaufsübersicht</a:t>
            </a:r>
          </a:p>
        </p:txBody>
      </p:sp>
      <p:sp>
        <p:nvSpPr>
          <p:cNvPr id="28" name="TextBox 28"/>
          <p:cNvSpPr txBox="1"/>
          <p:nvPr/>
        </p:nvSpPr>
        <p:spPr>
          <a:xfrm>
            <a:off x="14189122" y="7057441"/>
            <a:ext cx="2816316" cy="738759"/>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lest das Modulhandbuch! Viele Frage lösen sich bereits, wenn dieses ausführlich gelesen wird :)</a:t>
            </a:r>
          </a:p>
        </p:txBody>
      </p:sp>
      <p:sp>
        <p:nvSpPr>
          <p:cNvPr id="29" name="TextBox 29"/>
          <p:cNvSpPr txBox="1"/>
          <p:nvPr/>
        </p:nvSpPr>
        <p:spPr>
          <a:xfrm>
            <a:off x="14192062" y="9069896"/>
            <a:ext cx="2816316" cy="376809"/>
          </a:xfrm>
          <a:prstGeom prst="rect">
            <a:avLst/>
          </a:prstGeom>
        </p:spPr>
        <p:txBody>
          <a:bodyPr lIns="0" tIns="0" rIns="0" bIns="0" rtlCol="0" anchor="t">
            <a:spAutoFit/>
          </a:bodyPr>
          <a:lstStyle/>
          <a:p>
            <a:pPr algn="l">
              <a:lnSpc>
                <a:spcPts val="1442"/>
              </a:lnSpc>
              <a:spcBef>
                <a:spcPct val="0"/>
              </a:spcBef>
            </a:pPr>
            <a:r>
              <a:rPr lang="en-US" sz="1299" b="1">
                <a:solidFill>
                  <a:srgbClr val="CF4433"/>
                </a:solidFill>
                <a:latin typeface="Poppins Bold"/>
                <a:ea typeface="Poppins Bold"/>
                <a:cs typeface="Poppins Bold"/>
                <a:sym typeface="Poppins Bold"/>
              </a:rPr>
              <a:t>Bitte beachtet die Teilnhamevoraussetzungen</a:t>
            </a:r>
          </a:p>
        </p:txBody>
      </p:sp>
      <p:sp>
        <p:nvSpPr>
          <p:cNvPr id="30" name="TextBox 30"/>
          <p:cNvSpPr txBox="1"/>
          <p:nvPr/>
        </p:nvSpPr>
        <p:spPr>
          <a:xfrm>
            <a:off x="1326743" y="3710968"/>
            <a:ext cx="2504281" cy="319278"/>
          </a:xfrm>
          <a:prstGeom prst="rect">
            <a:avLst/>
          </a:prstGeom>
        </p:spPr>
        <p:txBody>
          <a:bodyPr lIns="0" tIns="0" rIns="0" bIns="0" rtlCol="0" anchor="t">
            <a:spAutoFit/>
          </a:bodyPr>
          <a:lstStyle/>
          <a:p>
            <a:pPr algn="ctr">
              <a:lnSpc>
                <a:spcPts val="2331"/>
              </a:lnSpc>
              <a:spcBef>
                <a:spcPct val="0"/>
              </a:spcBef>
            </a:pPr>
            <a:r>
              <a:rPr lang="en-US" sz="2100">
                <a:solidFill>
                  <a:srgbClr val="000000"/>
                </a:solidFill>
                <a:latin typeface="Poppins"/>
                <a:ea typeface="Poppins"/>
                <a:cs typeface="Poppins"/>
                <a:sym typeface="Poppins"/>
              </a:rPr>
              <a:t>Studienverwaltung</a:t>
            </a:r>
          </a:p>
        </p:txBody>
      </p:sp>
      <p:sp>
        <p:nvSpPr>
          <p:cNvPr id="31" name="TextBox 31"/>
          <p:cNvSpPr txBox="1"/>
          <p:nvPr/>
        </p:nvSpPr>
        <p:spPr>
          <a:xfrm>
            <a:off x="1326743" y="2501512"/>
            <a:ext cx="1993012" cy="557784"/>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achtet auf eure Benachrichtigungen zum Semesterbeitrag</a:t>
            </a:r>
          </a:p>
        </p:txBody>
      </p:sp>
      <p:sp>
        <p:nvSpPr>
          <p:cNvPr id="32" name="TextBox 32"/>
          <p:cNvSpPr txBox="1"/>
          <p:nvPr/>
        </p:nvSpPr>
        <p:spPr>
          <a:xfrm>
            <a:off x="1156014" y="4681918"/>
            <a:ext cx="2675011" cy="557784"/>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Studienbescheinigung, Semesterticket, Rückmeldung, Beurlaubung, Exmatrikulation</a:t>
            </a:r>
          </a:p>
        </p:txBody>
      </p:sp>
      <p:sp>
        <p:nvSpPr>
          <p:cNvPr id="33" name="TextBox 33"/>
          <p:cNvSpPr txBox="1"/>
          <p:nvPr/>
        </p:nvSpPr>
        <p:spPr>
          <a:xfrm>
            <a:off x="1028700" y="7644180"/>
            <a:ext cx="3791299" cy="319278"/>
          </a:xfrm>
          <a:prstGeom prst="rect">
            <a:avLst/>
          </a:prstGeom>
        </p:spPr>
        <p:txBody>
          <a:bodyPr lIns="0" tIns="0" rIns="0" bIns="0" rtlCol="0" anchor="t">
            <a:spAutoFit/>
          </a:bodyPr>
          <a:lstStyle/>
          <a:p>
            <a:pPr algn="ctr">
              <a:lnSpc>
                <a:spcPts val="2331"/>
              </a:lnSpc>
              <a:spcBef>
                <a:spcPct val="0"/>
              </a:spcBef>
            </a:pPr>
            <a:r>
              <a:rPr lang="en-US" sz="2100">
                <a:solidFill>
                  <a:srgbClr val="000000"/>
                </a:solidFill>
                <a:latin typeface="Poppins"/>
                <a:ea typeface="Poppins"/>
                <a:cs typeface="Poppins"/>
                <a:sym typeface="Poppins"/>
              </a:rPr>
              <a:t>Veranstaltungsverwaltung</a:t>
            </a:r>
          </a:p>
        </p:txBody>
      </p:sp>
      <p:sp>
        <p:nvSpPr>
          <p:cNvPr id="34" name="TextBox 34"/>
          <p:cNvSpPr txBox="1"/>
          <p:nvPr/>
        </p:nvSpPr>
        <p:spPr>
          <a:xfrm>
            <a:off x="1199429" y="8519541"/>
            <a:ext cx="3449841" cy="919734"/>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Bitte achtet darauf, ob ihr zu Beginn einer Veranstaltung im diesbezüglichen Moodleraum seid (LSF-Synchro). Falls nicht, fragt bitte in der ersten Sitzung nach. </a:t>
            </a:r>
          </a:p>
        </p:txBody>
      </p:sp>
      <p:sp>
        <p:nvSpPr>
          <p:cNvPr id="35" name="TextBox 35"/>
          <p:cNvSpPr txBox="1"/>
          <p:nvPr/>
        </p:nvSpPr>
        <p:spPr>
          <a:xfrm>
            <a:off x="1199429" y="6412317"/>
            <a:ext cx="3449841" cy="738759"/>
          </a:xfrm>
          <a:prstGeom prst="rect">
            <a:avLst/>
          </a:prstGeom>
        </p:spPr>
        <p:txBody>
          <a:bodyPr lIns="0" tIns="0" rIns="0" bIns="0" rtlCol="0" anchor="t">
            <a:spAutoFit/>
          </a:bodyPr>
          <a:lstStyle/>
          <a:p>
            <a:pPr algn="just">
              <a:lnSpc>
                <a:spcPts val="1442"/>
              </a:lnSpc>
              <a:spcBef>
                <a:spcPct val="0"/>
              </a:spcBef>
            </a:pPr>
            <a:r>
              <a:rPr lang="en-US" sz="1299" b="1">
                <a:solidFill>
                  <a:srgbClr val="CF4433"/>
                </a:solidFill>
                <a:latin typeface="Poppins Bold"/>
                <a:ea typeface="Poppins Bold"/>
                <a:cs typeface="Poppins Bold"/>
                <a:sym typeface="Poppins Bold"/>
              </a:rPr>
              <a:t>Schaut immer mal wieder in die Moodleräume. Teilweise nutzen die Lehrende diese zur kursinternen Kommunikation.</a:t>
            </a:r>
          </a:p>
        </p:txBody>
      </p:sp>
      <p:sp>
        <p:nvSpPr>
          <p:cNvPr id="36" name="TextBox 36"/>
          <p:cNvSpPr txBox="1"/>
          <p:nvPr/>
        </p:nvSpPr>
        <p:spPr>
          <a:xfrm>
            <a:off x="8046144" y="4187725"/>
            <a:ext cx="2319505" cy="2164024"/>
          </a:xfrm>
          <a:prstGeom prst="rect">
            <a:avLst/>
          </a:prstGeom>
        </p:spPr>
        <p:txBody>
          <a:bodyPr lIns="0" tIns="0" rIns="0" bIns="0" rtlCol="0" anchor="t">
            <a:spAutoFit/>
          </a:bodyPr>
          <a:lstStyle/>
          <a:p>
            <a:pPr algn="ctr">
              <a:lnSpc>
                <a:spcPts val="2584"/>
              </a:lnSpc>
              <a:spcBef>
                <a:spcPct val="0"/>
              </a:spcBef>
            </a:pPr>
            <a:r>
              <a:rPr lang="en-US" sz="2328">
                <a:solidFill>
                  <a:srgbClr val="000000"/>
                </a:solidFill>
                <a:latin typeface="Poppins"/>
                <a:ea typeface="Poppins"/>
                <a:cs typeface="Poppins"/>
                <a:sym typeface="Poppins"/>
              </a:rPr>
              <a:t>TU-Log in:</a:t>
            </a:r>
          </a:p>
          <a:p>
            <a:pPr algn="ctr">
              <a:lnSpc>
                <a:spcPts val="2584"/>
              </a:lnSpc>
              <a:spcBef>
                <a:spcPct val="0"/>
              </a:spcBef>
            </a:pPr>
            <a:endParaRPr lang="en-US" sz="2328">
              <a:solidFill>
                <a:srgbClr val="000000"/>
              </a:solidFill>
              <a:latin typeface="Poppins"/>
              <a:ea typeface="Poppins"/>
              <a:cs typeface="Poppins"/>
              <a:sym typeface="Poppins"/>
            </a:endParaRPr>
          </a:p>
          <a:p>
            <a:pPr algn="ctr">
              <a:lnSpc>
                <a:spcPts val="1696"/>
              </a:lnSpc>
              <a:spcBef>
                <a:spcPct val="0"/>
              </a:spcBef>
            </a:pPr>
            <a:r>
              <a:rPr lang="en-US" sz="1528">
                <a:solidFill>
                  <a:srgbClr val="000000"/>
                </a:solidFill>
                <a:latin typeface="Poppins"/>
                <a:ea typeface="Poppins"/>
                <a:cs typeface="Poppins"/>
                <a:sym typeface="Poppins"/>
              </a:rPr>
              <a:t> </a:t>
            </a:r>
            <a:r>
              <a:rPr lang="en-US" sz="1528" i="1">
                <a:solidFill>
                  <a:srgbClr val="000000"/>
                </a:solidFill>
                <a:latin typeface="Poppins Italics"/>
                <a:ea typeface="Poppins Italics"/>
                <a:cs typeface="Poppins Italics"/>
                <a:sym typeface="Poppins Italics"/>
              </a:rPr>
              <a:t>Benutzername </a:t>
            </a:r>
          </a:p>
          <a:p>
            <a:pPr algn="ctr">
              <a:lnSpc>
                <a:spcPts val="1474"/>
              </a:lnSpc>
              <a:spcBef>
                <a:spcPct val="0"/>
              </a:spcBef>
            </a:pPr>
            <a:r>
              <a:rPr lang="en-US" sz="1328">
                <a:solidFill>
                  <a:srgbClr val="000000"/>
                </a:solidFill>
                <a:latin typeface="Poppins"/>
                <a:ea typeface="Poppins"/>
                <a:cs typeface="Poppins"/>
                <a:sym typeface="Poppins"/>
              </a:rPr>
              <a:t>(sm+2 Buchstaben des Vornames + 3 Buchstaben des Nachnamens) </a:t>
            </a:r>
          </a:p>
          <a:p>
            <a:pPr algn="ctr">
              <a:lnSpc>
                <a:spcPts val="1474"/>
              </a:lnSpc>
              <a:spcBef>
                <a:spcPct val="0"/>
              </a:spcBef>
            </a:pPr>
            <a:endParaRPr lang="en-US" sz="1328">
              <a:solidFill>
                <a:srgbClr val="000000"/>
              </a:solidFill>
              <a:latin typeface="Poppins"/>
              <a:ea typeface="Poppins"/>
              <a:cs typeface="Poppins"/>
              <a:sym typeface="Poppins"/>
            </a:endParaRPr>
          </a:p>
          <a:p>
            <a:pPr algn="ctr">
              <a:lnSpc>
                <a:spcPts val="1696"/>
              </a:lnSpc>
              <a:spcBef>
                <a:spcPct val="0"/>
              </a:spcBef>
            </a:pPr>
            <a:r>
              <a:rPr lang="en-US" sz="1528" i="1">
                <a:solidFill>
                  <a:srgbClr val="000000"/>
                </a:solidFill>
                <a:latin typeface="Poppins Italics"/>
                <a:ea typeface="Poppins Italics"/>
                <a:cs typeface="Poppins Italics"/>
                <a:sym typeface="Poppins Italics"/>
              </a:rPr>
              <a:t>Passwort</a:t>
            </a:r>
          </a:p>
          <a:p>
            <a:pPr algn="ctr">
              <a:lnSpc>
                <a:spcPts val="1474"/>
              </a:lnSpc>
              <a:spcBef>
                <a:spcPct val="0"/>
              </a:spcBef>
            </a:pPr>
            <a:r>
              <a:rPr lang="en-US" sz="1328">
                <a:solidFill>
                  <a:srgbClr val="000000"/>
                </a:solidFill>
                <a:latin typeface="Poppins"/>
                <a:ea typeface="Poppins"/>
                <a:cs typeface="Poppins"/>
                <a:sym typeface="Poppins"/>
              </a:rPr>
              <a:t> (selbst festgelegt für alle Plattformen)</a:t>
            </a:r>
          </a:p>
        </p:txBody>
      </p:sp>
      <p:grpSp>
        <p:nvGrpSpPr>
          <p:cNvPr id="37" name="Group 37"/>
          <p:cNvGrpSpPr/>
          <p:nvPr/>
        </p:nvGrpSpPr>
        <p:grpSpPr>
          <a:xfrm>
            <a:off x="1933342" y="7280863"/>
            <a:ext cx="301495" cy="263808"/>
            <a:chOff x="0" y="0"/>
            <a:chExt cx="812800" cy="711200"/>
          </a:xfrm>
        </p:grpSpPr>
        <p:sp>
          <p:nvSpPr>
            <p:cNvPr id="38" name="Freeform 3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F4433"/>
            </a:solidFill>
          </p:spPr>
        </p:sp>
        <p:sp>
          <p:nvSpPr>
            <p:cNvPr id="39" name="TextBox 39"/>
            <p:cNvSpPr txBox="1"/>
            <p:nvPr/>
          </p:nvSpPr>
          <p:spPr>
            <a:xfrm>
              <a:off x="127000" y="330200"/>
              <a:ext cx="558800" cy="330200"/>
            </a:xfrm>
            <a:prstGeom prst="rect">
              <a:avLst/>
            </a:prstGeom>
          </p:spPr>
          <p:txBody>
            <a:bodyPr lIns="50800" tIns="50800" rIns="50800" bIns="50800" rtlCol="0" anchor="ctr"/>
            <a:lstStyle/>
            <a:p>
              <a:pPr algn="ctr">
                <a:lnSpc>
                  <a:spcPts val="2331"/>
                </a:lnSpc>
              </a:pPr>
              <a:endParaRPr/>
            </a:p>
          </p:txBody>
        </p:sp>
      </p:grpSp>
      <p:grpSp>
        <p:nvGrpSpPr>
          <p:cNvPr id="40" name="Group 40"/>
          <p:cNvGrpSpPr/>
          <p:nvPr/>
        </p:nvGrpSpPr>
        <p:grpSpPr>
          <a:xfrm>
            <a:off x="15352990" y="4246456"/>
            <a:ext cx="301495" cy="263808"/>
            <a:chOff x="0" y="0"/>
            <a:chExt cx="812800" cy="711200"/>
          </a:xfrm>
        </p:grpSpPr>
        <p:sp>
          <p:nvSpPr>
            <p:cNvPr id="41" name="Freeform 4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F4433"/>
            </a:solidFill>
          </p:spPr>
        </p:sp>
        <p:sp>
          <p:nvSpPr>
            <p:cNvPr id="42" name="TextBox 42"/>
            <p:cNvSpPr txBox="1"/>
            <p:nvPr/>
          </p:nvSpPr>
          <p:spPr>
            <a:xfrm>
              <a:off x="127000" y="330200"/>
              <a:ext cx="558800" cy="330200"/>
            </a:xfrm>
            <a:prstGeom prst="rect">
              <a:avLst/>
            </a:prstGeom>
          </p:spPr>
          <p:txBody>
            <a:bodyPr lIns="50800" tIns="50800" rIns="50800" bIns="50800" rtlCol="0" anchor="ctr"/>
            <a:lstStyle/>
            <a:p>
              <a:pPr algn="ctr">
                <a:lnSpc>
                  <a:spcPts val="2331"/>
                </a:lnSpc>
              </a:pPr>
              <a:endParaRPr/>
            </a:p>
          </p:txBody>
        </p:sp>
      </p:grpSp>
      <p:grpSp>
        <p:nvGrpSpPr>
          <p:cNvPr id="43" name="Group 43"/>
          <p:cNvGrpSpPr/>
          <p:nvPr/>
        </p:nvGrpSpPr>
        <p:grpSpPr>
          <a:xfrm>
            <a:off x="15352990" y="7881925"/>
            <a:ext cx="301495" cy="263808"/>
            <a:chOff x="0" y="0"/>
            <a:chExt cx="812800" cy="711200"/>
          </a:xfrm>
        </p:grpSpPr>
        <p:sp>
          <p:nvSpPr>
            <p:cNvPr id="44" name="Freeform 4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F4433"/>
            </a:solidFill>
          </p:spPr>
        </p:sp>
        <p:sp>
          <p:nvSpPr>
            <p:cNvPr id="45" name="TextBox 45"/>
            <p:cNvSpPr txBox="1"/>
            <p:nvPr/>
          </p:nvSpPr>
          <p:spPr>
            <a:xfrm>
              <a:off x="127000" y="330200"/>
              <a:ext cx="558800" cy="330200"/>
            </a:xfrm>
            <a:prstGeom prst="rect">
              <a:avLst/>
            </a:prstGeom>
          </p:spPr>
          <p:txBody>
            <a:bodyPr lIns="50800" tIns="50800" rIns="50800" bIns="50800" rtlCol="0" anchor="ctr"/>
            <a:lstStyle/>
            <a:p>
              <a:pPr algn="ctr">
                <a:lnSpc>
                  <a:spcPts val="2331"/>
                </a:lnSpc>
              </a:pPr>
              <a:endParaRPr/>
            </a:p>
          </p:txBody>
        </p:sp>
      </p:grpSp>
      <p:grpSp>
        <p:nvGrpSpPr>
          <p:cNvPr id="46" name="Group 46"/>
          <p:cNvGrpSpPr/>
          <p:nvPr/>
        </p:nvGrpSpPr>
        <p:grpSpPr>
          <a:xfrm>
            <a:off x="1933342" y="8153958"/>
            <a:ext cx="301495" cy="263808"/>
            <a:chOff x="0" y="0"/>
            <a:chExt cx="812800" cy="711200"/>
          </a:xfrm>
        </p:grpSpPr>
        <p:sp>
          <p:nvSpPr>
            <p:cNvPr id="47" name="Freeform 4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CF4433"/>
            </a:solidFill>
          </p:spPr>
        </p:sp>
        <p:sp>
          <p:nvSpPr>
            <p:cNvPr id="48" name="TextBox 48"/>
            <p:cNvSpPr txBox="1"/>
            <p:nvPr/>
          </p:nvSpPr>
          <p:spPr>
            <a:xfrm>
              <a:off x="127000" y="50800"/>
              <a:ext cx="558800" cy="330200"/>
            </a:xfrm>
            <a:prstGeom prst="rect">
              <a:avLst/>
            </a:prstGeom>
          </p:spPr>
          <p:txBody>
            <a:bodyPr lIns="50800" tIns="50800" rIns="50800" bIns="50800" rtlCol="0" anchor="ctr"/>
            <a:lstStyle/>
            <a:p>
              <a:pPr algn="ctr">
                <a:lnSpc>
                  <a:spcPts val="2331"/>
                </a:lnSpc>
              </a:pPr>
              <a:endParaRPr/>
            </a:p>
          </p:txBody>
        </p:sp>
      </p:grpSp>
      <p:grpSp>
        <p:nvGrpSpPr>
          <p:cNvPr id="49" name="Group 49"/>
          <p:cNvGrpSpPr/>
          <p:nvPr/>
        </p:nvGrpSpPr>
        <p:grpSpPr>
          <a:xfrm>
            <a:off x="15352990" y="4944106"/>
            <a:ext cx="301495" cy="263808"/>
            <a:chOff x="0" y="0"/>
            <a:chExt cx="812800" cy="711200"/>
          </a:xfrm>
        </p:grpSpPr>
        <p:sp>
          <p:nvSpPr>
            <p:cNvPr id="50" name="Freeform 5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CF4433"/>
            </a:solidFill>
          </p:spPr>
        </p:sp>
        <p:sp>
          <p:nvSpPr>
            <p:cNvPr id="51" name="TextBox 51"/>
            <p:cNvSpPr txBox="1"/>
            <p:nvPr/>
          </p:nvSpPr>
          <p:spPr>
            <a:xfrm>
              <a:off x="127000" y="50800"/>
              <a:ext cx="558800" cy="330200"/>
            </a:xfrm>
            <a:prstGeom prst="rect">
              <a:avLst/>
            </a:prstGeom>
          </p:spPr>
          <p:txBody>
            <a:bodyPr lIns="50800" tIns="50800" rIns="50800" bIns="50800" rtlCol="0" anchor="ctr"/>
            <a:lstStyle/>
            <a:p>
              <a:pPr algn="ctr">
                <a:lnSpc>
                  <a:spcPts val="2331"/>
                </a:lnSpc>
              </a:pPr>
              <a:endParaRPr/>
            </a:p>
          </p:txBody>
        </p:sp>
      </p:grpSp>
      <p:grpSp>
        <p:nvGrpSpPr>
          <p:cNvPr id="52" name="Group 52"/>
          <p:cNvGrpSpPr/>
          <p:nvPr/>
        </p:nvGrpSpPr>
        <p:grpSpPr>
          <a:xfrm>
            <a:off x="15352990" y="8646188"/>
            <a:ext cx="301495" cy="263808"/>
            <a:chOff x="0" y="0"/>
            <a:chExt cx="812800" cy="711200"/>
          </a:xfrm>
        </p:grpSpPr>
        <p:sp>
          <p:nvSpPr>
            <p:cNvPr id="53" name="Freeform 5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CF4433"/>
            </a:solidFill>
          </p:spPr>
        </p:sp>
        <p:sp>
          <p:nvSpPr>
            <p:cNvPr id="54" name="TextBox 54"/>
            <p:cNvSpPr txBox="1"/>
            <p:nvPr/>
          </p:nvSpPr>
          <p:spPr>
            <a:xfrm>
              <a:off x="127000" y="50800"/>
              <a:ext cx="558800" cy="330200"/>
            </a:xfrm>
            <a:prstGeom prst="rect">
              <a:avLst/>
            </a:prstGeom>
          </p:spPr>
          <p:txBody>
            <a:bodyPr lIns="50800" tIns="50800" rIns="50800" bIns="50800" rtlCol="0" anchor="ctr"/>
            <a:lstStyle/>
            <a:p>
              <a:pPr algn="ctr">
                <a:lnSpc>
                  <a:spcPts val="2331"/>
                </a:lnSpc>
              </a:pPr>
              <a:endParaRPr/>
            </a:p>
          </p:txBody>
        </p:sp>
      </p:grpSp>
      <p:grpSp>
        <p:nvGrpSpPr>
          <p:cNvPr id="55" name="Group 55"/>
          <p:cNvGrpSpPr/>
          <p:nvPr/>
        </p:nvGrpSpPr>
        <p:grpSpPr>
          <a:xfrm rot="-2700000">
            <a:off x="8332175" y="1059592"/>
            <a:ext cx="301495" cy="263808"/>
            <a:chOff x="0" y="0"/>
            <a:chExt cx="812800" cy="711200"/>
          </a:xfrm>
        </p:grpSpPr>
        <p:sp>
          <p:nvSpPr>
            <p:cNvPr id="56" name="Freeform 5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F4433"/>
            </a:solidFill>
          </p:spPr>
        </p:sp>
        <p:sp>
          <p:nvSpPr>
            <p:cNvPr id="57" name="TextBox 57"/>
            <p:cNvSpPr txBox="1"/>
            <p:nvPr/>
          </p:nvSpPr>
          <p:spPr>
            <a:xfrm>
              <a:off x="127000" y="330200"/>
              <a:ext cx="558800" cy="330200"/>
            </a:xfrm>
            <a:prstGeom prst="rect">
              <a:avLst/>
            </a:prstGeom>
          </p:spPr>
          <p:txBody>
            <a:bodyPr lIns="50800" tIns="50800" rIns="50800" bIns="50800" rtlCol="0" anchor="ctr"/>
            <a:lstStyle/>
            <a:p>
              <a:pPr algn="ctr">
                <a:lnSpc>
                  <a:spcPts val="2331"/>
                </a:lnSpc>
              </a:pPr>
              <a:endParaRPr/>
            </a:p>
          </p:txBody>
        </p:sp>
      </p:grpSp>
      <p:grpSp>
        <p:nvGrpSpPr>
          <p:cNvPr id="58" name="Group 58"/>
          <p:cNvGrpSpPr/>
          <p:nvPr/>
        </p:nvGrpSpPr>
        <p:grpSpPr>
          <a:xfrm rot="2700000">
            <a:off x="11424967" y="1059592"/>
            <a:ext cx="301495" cy="263808"/>
            <a:chOff x="0" y="0"/>
            <a:chExt cx="812800" cy="711200"/>
          </a:xfrm>
        </p:grpSpPr>
        <p:sp>
          <p:nvSpPr>
            <p:cNvPr id="59" name="Freeform 5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F4433"/>
            </a:solidFill>
          </p:spPr>
        </p:sp>
        <p:sp>
          <p:nvSpPr>
            <p:cNvPr id="60" name="TextBox 60"/>
            <p:cNvSpPr txBox="1"/>
            <p:nvPr/>
          </p:nvSpPr>
          <p:spPr>
            <a:xfrm>
              <a:off x="127000" y="330200"/>
              <a:ext cx="558800" cy="330200"/>
            </a:xfrm>
            <a:prstGeom prst="rect">
              <a:avLst/>
            </a:prstGeom>
          </p:spPr>
          <p:txBody>
            <a:bodyPr lIns="50800" tIns="50800" rIns="50800" bIns="50800" rtlCol="0" anchor="ctr"/>
            <a:lstStyle/>
            <a:p>
              <a:pPr algn="ctr">
                <a:lnSpc>
                  <a:spcPts val="2331"/>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2857691">
            <a:off x="11020084" y="-2184684"/>
            <a:ext cx="3458803" cy="6605353"/>
          </a:xfrm>
          <a:custGeom>
            <a:avLst/>
            <a:gdLst/>
            <a:ahLst/>
            <a:cxnLst/>
            <a:rect l="l" t="t" r="r" b="b"/>
            <a:pathLst>
              <a:path w="3458803" h="6605353">
                <a:moveTo>
                  <a:pt x="0" y="0"/>
                </a:moveTo>
                <a:lnTo>
                  <a:pt x="3458803" y="0"/>
                </a:lnTo>
                <a:lnTo>
                  <a:pt x="3458803" y="6605353"/>
                </a:lnTo>
                <a:lnTo>
                  <a:pt x="0" y="66053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57691">
            <a:off x="15720052" y="2652986"/>
            <a:ext cx="3445349" cy="5492585"/>
          </a:xfrm>
          <a:custGeom>
            <a:avLst/>
            <a:gdLst/>
            <a:ahLst/>
            <a:cxnLst/>
            <a:rect l="l" t="t" r="r" b="b"/>
            <a:pathLst>
              <a:path w="3445349" h="5492585">
                <a:moveTo>
                  <a:pt x="0" y="0"/>
                </a:moveTo>
                <a:lnTo>
                  <a:pt x="3445348" y="0"/>
                </a:lnTo>
                <a:lnTo>
                  <a:pt x="3445348" y="5492585"/>
                </a:lnTo>
                <a:lnTo>
                  <a:pt x="0" y="5492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525656">
            <a:off x="14326973" y="8163197"/>
            <a:ext cx="3434513" cy="6869027"/>
          </a:xfrm>
          <a:custGeom>
            <a:avLst/>
            <a:gdLst/>
            <a:ahLst/>
            <a:cxnLst/>
            <a:rect l="l" t="t" r="r" b="b"/>
            <a:pathLst>
              <a:path w="3434513" h="6869027">
                <a:moveTo>
                  <a:pt x="0" y="0"/>
                </a:moveTo>
                <a:lnTo>
                  <a:pt x="3434514" y="0"/>
                </a:lnTo>
                <a:lnTo>
                  <a:pt x="3434514" y="6869026"/>
                </a:lnTo>
                <a:lnTo>
                  <a:pt x="0" y="6869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525656">
            <a:off x="11626709" y="5660799"/>
            <a:ext cx="3664446" cy="5841871"/>
          </a:xfrm>
          <a:custGeom>
            <a:avLst/>
            <a:gdLst/>
            <a:ahLst/>
            <a:cxnLst/>
            <a:rect l="l" t="t" r="r" b="b"/>
            <a:pathLst>
              <a:path w="3664446" h="5841871">
                <a:moveTo>
                  <a:pt x="0" y="0"/>
                </a:moveTo>
                <a:lnTo>
                  <a:pt x="3664446" y="0"/>
                </a:lnTo>
                <a:lnTo>
                  <a:pt x="3664446" y="5841871"/>
                </a:lnTo>
                <a:lnTo>
                  <a:pt x="0" y="5841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844341" y="3194435"/>
            <a:ext cx="14045800" cy="2487901"/>
          </a:xfrm>
          <a:prstGeom prst="rect">
            <a:avLst/>
          </a:prstGeom>
        </p:spPr>
        <p:txBody>
          <a:bodyPr lIns="0" tIns="0" rIns="0" bIns="0" rtlCol="0" anchor="t">
            <a:spAutoFit/>
          </a:bodyPr>
          <a:lstStyle/>
          <a:p>
            <a:pPr algn="l">
              <a:lnSpc>
                <a:spcPts val="9432"/>
              </a:lnSpc>
            </a:pPr>
            <a:r>
              <a:rPr lang="en-US" sz="8497">
                <a:solidFill>
                  <a:srgbClr val="800059"/>
                </a:solidFill>
                <a:latin typeface="Brasika"/>
                <a:ea typeface="Brasika"/>
                <a:cs typeface="Brasika"/>
                <a:sym typeface="Brasika"/>
              </a:rPr>
              <a:t>EXPEDITION</a:t>
            </a:r>
          </a:p>
          <a:p>
            <a:pPr algn="l">
              <a:lnSpc>
                <a:spcPts val="9432"/>
              </a:lnSpc>
            </a:pPr>
            <a:r>
              <a:rPr lang="en-US" sz="8497">
                <a:solidFill>
                  <a:srgbClr val="800059"/>
                </a:solidFill>
                <a:latin typeface="Brasika"/>
                <a:ea typeface="Brasika"/>
                <a:cs typeface="Brasika"/>
                <a:sym typeface="Brasika"/>
              </a:rPr>
              <a:t>SOZIALPÄDAGOGIK</a:t>
            </a:r>
          </a:p>
        </p:txBody>
      </p:sp>
      <p:sp>
        <p:nvSpPr>
          <p:cNvPr id="7" name="TextBox 7"/>
          <p:cNvSpPr txBox="1"/>
          <p:nvPr/>
        </p:nvSpPr>
        <p:spPr>
          <a:xfrm>
            <a:off x="844341" y="7591695"/>
            <a:ext cx="9139764" cy="684471"/>
          </a:xfrm>
          <a:prstGeom prst="rect">
            <a:avLst/>
          </a:prstGeom>
        </p:spPr>
        <p:txBody>
          <a:bodyPr lIns="0" tIns="0" rIns="0" bIns="0" rtlCol="0" anchor="t">
            <a:spAutoFit/>
          </a:bodyPr>
          <a:lstStyle/>
          <a:p>
            <a:pPr algn="l">
              <a:lnSpc>
                <a:spcPts val="5323"/>
              </a:lnSpc>
            </a:pPr>
            <a:r>
              <a:rPr lang="en-US" sz="3802">
                <a:solidFill>
                  <a:srgbClr val="800059"/>
                </a:solidFill>
                <a:latin typeface="Poppins"/>
                <a:ea typeface="Poppins"/>
                <a:cs typeface="Poppins"/>
                <a:sym typeface="Poppins"/>
              </a:rPr>
              <a:t>Sozialpädagogik Lehramt, WiSe 25/26</a:t>
            </a:r>
          </a:p>
        </p:txBody>
      </p:sp>
      <p:sp>
        <p:nvSpPr>
          <p:cNvPr id="8" name="TextBox 8"/>
          <p:cNvSpPr txBox="1"/>
          <p:nvPr/>
        </p:nvSpPr>
        <p:spPr>
          <a:xfrm>
            <a:off x="844341" y="6673443"/>
            <a:ext cx="8501293" cy="833173"/>
          </a:xfrm>
          <a:prstGeom prst="rect">
            <a:avLst/>
          </a:prstGeom>
        </p:spPr>
        <p:txBody>
          <a:bodyPr lIns="0" tIns="0" rIns="0" bIns="0" rtlCol="0" anchor="t">
            <a:spAutoFit/>
          </a:bodyPr>
          <a:lstStyle/>
          <a:p>
            <a:pPr algn="l">
              <a:lnSpc>
                <a:spcPts val="6577"/>
              </a:lnSpc>
            </a:pPr>
            <a:r>
              <a:rPr lang="en-US" sz="4697">
                <a:solidFill>
                  <a:srgbClr val="800059"/>
                </a:solidFill>
                <a:latin typeface="Brasika"/>
                <a:ea typeface="Brasika"/>
                <a:cs typeface="Brasika"/>
                <a:sym typeface="Brasika"/>
              </a:rPr>
              <a:t>Einführungsveranstaltung</a:t>
            </a:r>
          </a:p>
        </p:txBody>
      </p:sp>
      <p:sp>
        <p:nvSpPr>
          <p:cNvPr id="9" name="Freeform 9"/>
          <p:cNvSpPr/>
          <p:nvPr/>
        </p:nvSpPr>
        <p:spPr>
          <a:xfrm rot="2536227">
            <a:off x="7622960" y="10124533"/>
            <a:ext cx="3445349" cy="5492585"/>
          </a:xfrm>
          <a:custGeom>
            <a:avLst/>
            <a:gdLst/>
            <a:ahLst/>
            <a:cxnLst/>
            <a:rect l="l" t="t" r="r" b="b"/>
            <a:pathLst>
              <a:path w="3445349" h="5492585">
                <a:moveTo>
                  <a:pt x="0" y="0"/>
                </a:moveTo>
                <a:lnTo>
                  <a:pt x="3445349" y="0"/>
                </a:lnTo>
                <a:lnTo>
                  <a:pt x="3445349" y="5492585"/>
                </a:lnTo>
                <a:lnTo>
                  <a:pt x="0" y="5492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906761">
            <a:off x="15865751" y="-2472053"/>
            <a:ext cx="3533099" cy="5648850"/>
          </a:xfrm>
          <a:custGeom>
            <a:avLst/>
            <a:gdLst/>
            <a:ahLst/>
            <a:cxnLst/>
            <a:rect l="l" t="t" r="r" b="b"/>
            <a:pathLst>
              <a:path w="3533099" h="5648850">
                <a:moveTo>
                  <a:pt x="0" y="0"/>
                </a:moveTo>
                <a:lnTo>
                  <a:pt x="3533099" y="0"/>
                </a:lnTo>
                <a:lnTo>
                  <a:pt x="3533099" y="5648850"/>
                </a:lnTo>
                <a:lnTo>
                  <a:pt x="0" y="5648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1830235">
            <a:off x="-2849840" y="7817227"/>
            <a:ext cx="15350134" cy="3516576"/>
          </a:xfrm>
          <a:custGeom>
            <a:avLst/>
            <a:gdLst/>
            <a:ahLst/>
            <a:cxnLst/>
            <a:rect l="l" t="t" r="r" b="b"/>
            <a:pathLst>
              <a:path w="15350134" h="3516576">
                <a:moveTo>
                  <a:pt x="0" y="0"/>
                </a:moveTo>
                <a:lnTo>
                  <a:pt x="15350134" y="0"/>
                </a:lnTo>
                <a:lnTo>
                  <a:pt x="15350134" y="3516576"/>
                </a:lnTo>
                <a:lnTo>
                  <a:pt x="0" y="3516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249314">
            <a:off x="-890089" y="-1180882"/>
            <a:ext cx="9241598" cy="4419164"/>
          </a:xfrm>
          <a:custGeom>
            <a:avLst/>
            <a:gdLst/>
            <a:ahLst/>
            <a:cxnLst/>
            <a:rect l="l" t="t" r="r" b="b"/>
            <a:pathLst>
              <a:path w="9241598" h="4419164">
                <a:moveTo>
                  <a:pt x="0" y="0"/>
                </a:moveTo>
                <a:lnTo>
                  <a:pt x="9241598" y="0"/>
                </a:lnTo>
                <a:lnTo>
                  <a:pt x="9241598" y="4419164"/>
                </a:lnTo>
                <a:lnTo>
                  <a:pt x="0" y="44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49314">
            <a:off x="13988925" y="4753703"/>
            <a:ext cx="4419164" cy="7691583"/>
          </a:xfrm>
          <a:custGeom>
            <a:avLst/>
            <a:gdLst/>
            <a:ahLst/>
            <a:cxnLst/>
            <a:rect l="l" t="t" r="r" b="b"/>
            <a:pathLst>
              <a:path w="4419164" h="7691583">
                <a:moveTo>
                  <a:pt x="0" y="0"/>
                </a:moveTo>
                <a:lnTo>
                  <a:pt x="4419164" y="0"/>
                </a:lnTo>
                <a:lnTo>
                  <a:pt x="4419164" y="7691583"/>
                </a:lnTo>
                <a:lnTo>
                  <a:pt x="0" y="769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6851628" y="2818920"/>
            <a:ext cx="6577284" cy="5254103"/>
          </a:xfrm>
          <a:prstGeom prst="rect">
            <a:avLst/>
          </a:prstGeom>
        </p:spPr>
        <p:txBody>
          <a:bodyPr lIns="0" tIns="0" rIns="0" bIns="0" rtlCol="0" anchor="t">
            <a:spAutoFit/>
          </a:bodyPr>
          <a:lstStyle/>
          <a:p>
            <a:pPr algn="just">
              <a:lnSpc>
                <a:spcPts val="3761"/>
              </a:lnSpc>
            </a:pPr>
            <a:r>
              <a:rPr lang="en-US" sz="2985">
                <a:solidFill>
                  <a:srgbClr val="120056"/>
                </a:solidFill>
                <a:latin typeface="Poppins"/>
                <a:ea typeface="Poppins"/>
                <a:cs typeface="Poppins"/>
                <a:sym typeface="Poppins"/>
              </a:rPr>
              <a:t>Zeit für den Blick aus dem Fenster: Ihr seht unter euch das weite Feld der sozialpädagogischen Praxis. Von der Kita bis zur Jugendhilfe...</a:t>
            </a:r>
          </a:p>
          <a:p>
            <a:pPr algn="just">
              <a:lnSpc>
                <a:spcPts val="3761"/>
              </a:lnSpc>
            </a:pPr>
            <a:endParaRPr lang="en-US" sz="2985">
              <a:solidFill>
                <a:srgbClr val="120056"/>
              </a:solidFill>
              <a:latin typeface="Poppins"/>
              <a:ea typeface="Poppins"/>
              <a:cs typeface="Poppins"/>
              <a:sym typeface="Poppins"/>
            </a:endParaRPr>
          </a:p>
          <a:p>
            <a:pPr algn="just">
              <a:lnSpc>
                <a:spcPts val="3761"/>
              </a:lnSpc>
            </a:pPr>
            <a:r>
              <a:rPr lang="en-US" sz="2985">
                <a:solidFill>
                  <a:srgbClr val="120056"/>
                </a:solidFill>
                <a:latin typeface="Poppins"/>
                <a:ea typeface="Poppins"/>
                <a:cs typeface="Poppins"/>
                <a:sym typeface="Poppins"/>
              </a:rPr>
              <a:t>Doch was hat diese mit eurem Lehramtsstudium zu tun?</a:t>
            </a:r>
          </a:p>
          <a:p>
            <a:pPr algn="just">
              <a:lnSpc>
                <a:spcPts val="3761"/>
              </a:lnSpc>
            </a:pPr>
            <a:endParaRPr lang="en-US" sz="2985">
              <a:solidFill>
                <a:srgbClr val="120056"/>
              </a:solidFill>
              <a:latin typeface="Poppins"/>
              <a:ea typeface="Poppins"/>
              <a:cs typeface="Poppins"/>
              <a:sym typeface="Poppins"/>
            </a:endParaRPr>
          </a:p>
          <a:p>
            <a:pPr algn="just">
              <a:lnSpc>
                <a:spcPts val="3761"/>
              </a:lnSpc>
            </a:pPr>
            <a:r>
              <a:rPr lang="en-US" sz="2985">
                <a:solidFill>
                  <a:srgbClr val="120056"/>
                </a:solidFill>
                <a:latin typeface="Poppins"/>
                <a:ea typeface="Poppins"/>
                <a:cs typeface="Poppins"/>
                <a:sym typeface="Poppins"/>
              </a:rPr>
              <a:t>Bitte anschnallen. Wir machen einen kurzen Zwischenstopp bei der fachpraktischen Tätigkeit. </a:t>
            </a:r>
          </a:p>
        </p:txBody>
      </p:sp>
      <p:sp>
        <p:nvSpPr>
          <p:cNvPr id="6" name="TextBox 6"/>
          <p:cNvSpPr txBox="1"/>
          <p:nvPr/>
        </p:nvSpPr>
        <p:spPr>
          <a:xfrm>
            <a:off x="9055576" y="1455663"/>
            <a:ext cx="8203724" cy="999363"/>
          </a:xfrm>
          <a:prstGeom prst="rect">
            <a:avLst/>
          </a:prstGeom>
        </p:spPr>
        <p:txBody>
          <a:bodyPr lIns="0" tIns="0" rIns="0" bIns="0" rtlCol="0" anchor="t">
            <a:spAutoFit/>
          </a:bodyPr>
          <a:lstStyle/>
          <a:p>
            <a:pPr algn="ctr">
              <a:lnSpc>
                <a:spcPts val="7326"/>
              </a:lnSpc>
              <a:spcBef>
                <a:spcPct val="0"/>
              </a:spcBef>
            </a:pPr>
            <a:r>
              <a:rPr lang="en-US" sz="6600">
                <a:solidFill>
                  <a:srgbClr val="120056"/>
                </a:solidFill>
                <a:latin typeface="Brasika"/>
                <a:ea typeface="Brasika"/>
                <a:cs typeface="Brasika"/>
                <a:sym typeface="Brasika"/>
              </a:rPr>
              <a:t>PRAXISFENSTER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52648"/>
            <a:ext cx="6755596" cy="8129755"/>
            <a:chOff x="0" y="0"/>
            <a:chExt cx="9007462" cy="10839673"/>
          </a:xfrm>
        </p:grpSpPr>
        <p:sp>
          <p:nvSpPr>
            <p:cNvPr id="3" name="Freeform 3"/>
            <p:cNvSpPr/>
            <p:nvPr/>
          </p:nvSpPr>
          <p:spPr>
            <a:xfrm>
              <a:off x="0" y="0"/>
              <a:ext cx="8928030" cy="4140374"/>
            </a:xfrm>
            <a:custGeom>
              <a:avLst/>
              <a:gdLst/>
              <a:ahLst/>
              <a:cxnLst/>
              <a:rect l="l" t="t" r="r" b="b"/>
              <a:pathLst>
                <a:path w="8928030" h="4140374">
                  <a:moveTo>
                    <a:pt x="0" y="0"/>
                  </a:moveTo>
                  <a:lnTo>
                    <a:pt x="8928030" y="0"/>
                  </a:lnTo>
                  <a:lnTo>
                    <a:pt x="8928030" y="4140374"/>
                  </a:lnTo>
                  <a:lnTo>
                    <a:pt x="0" y="4140374"/>
                  </a:lnTo>
                  <a:lnTo>
                    <a:pt x="0" y="0"/>
                  </a:lnTo>
                  <a:close/>
                </a:path>
              </a:pathLst>
            </a:custGeom>
            <a:blipFill>
              <a:blip r:embed="rId2"/>
              <a:stretch>
                <a:fillRect/>
              </a:stretch>
            </a:blipFill>
          </p:spPr>
        </p:sp>
        <p:sp>
          <p:nvSpPr>
            <p:cNvPr id="4" name="Freeform 4"/>
            <p:cNvSpPr/>
            <p:nvPr/>
          </p:nvSpPr>
          <p:spPr>
            <a:xfrm>
              <a:off x="0" y="4140374"/>
              <a:ext cx="9007462" cy="6699300"/>
            </a:xfrm>
            <a:custGeom>
              <a:avLst/>
              <a:gdLst/>
              <a:ahLst/>
              <a:cxnLst/>
              <a:rect l="l" t="t" r="r" b="b"/>
              <a:pathLst>
                <a:path w="9007462" h="6699300">
                  <a:moveTo>
                    <a:pt x="0" y="0"/>
                  </a:moveTo>
                  <a:lnTo>
                    <a:pt x="9007462" y="0"/>
                  </a:lnTo>
                  <a:lnTo>
                    <a:pt x="9007462" y="6699299"/>
                  </a:lnTo>
                  <a:lnTo>
                    <a:pt x="0" y="6699299"/>
                  </a:lnTo>
                  <a:lnTo>
                    <a:pt x="0" y="0"/>
                  </a:lnTo>
                  <a:close/>
                </a:path>
              </a:pathLst>
            </a:custGeom>
            <a:blipFill>
              <a:blip r:embed="rId3"/>
              <a:stretch>
                <a:fillRect/>
              </a:stretch>
            </a:blipFill>
          </p:spPr>
        </p:sp>
      </p:grpSp>
      <p:sp>
        <p:nvSpPr>
          <p:cNvPr id="5" name="Freeform 5"/>
          <p:cNvSpPr/>
          <p:nvPr/>
        </p:nvSpPr>
        <p:spPr>
          <a:xfrm>
            <a:off x="10887873" y="1952648"/>
            <a:ext cx="6628729" cy="4930117"/>
          </a:xfrm>
          <a:custGeom>
            <a:avLst/>
            <a:gdLst/>
            <a:ahLst/>
            <a:cxnLst/>
            <a:rect l="l" t="t" r="r" b="b"/>
            <a:pathLst>
              <a:path w="6628729" h="4930117">
                <a:moveTo>
                  <a:pt x="0" y="0"/>
                </a:moveTo>
                <a:lnTo>
                  <a:pt x="6628729" y="0"/>
                </a:lnTo>
                <a:lnTo>
                  <a:pt x="6628729" y="4930117"/>
                </a:lnTo>
                <a:lnTo>
                  <a:pt x="0" y="4930117"/>
                </a:lnTo>
                <a:lnTo>
                  <a:pt x="0" y="0"/>
                </a:lnTo>
                <a:close/>
              </a:path>
            </a:pathLst>
          </a:custGeom>
          <a:blipFill>
            <a:blip r:embed="rId4"/>
            <a:stretch>
              <a:fillRect/>
            </a:stretch>
          </a:blipFill>
        </p:spPr>
      </p:sp>
      <p:sp>
        <p:nvSpPr>
          <p:cNvPr id="6" name="Freeform 6"/>
          <p:cNvSpPr/>
          <p:nvPr/>
        </p:nvSpPr>
        <p:spPr>
          <a:xfrm>
            <a:off x="11079555" y="7341731"/>
            <a:ext cx="2575696" cy="2575696"/>
          </a:xfrm>
          <a:custGeom>
            <a:avLst/>
            <a:gdLst/>
            <a:ahLst/>
            <a:cxnLst/>
            <a:rect l="l" t="t" r="r" b="b"/>
            <a:pathLst>
              <a:path w="2575696" h="2575696">
                <a:moveTo>
                  <a:pt x="0" y="0"/>
                </a:moveTo>
                <a:lnTo>
                  <a:pt x="2575696" y="0"/>
                </a:lnTo>
                <a:lnTo>
                  <a:pt x="2575696" y="2575696"/>
                </a:lnTo>
                <a:lnTo>
                  <a:pt x="0" y="2575696"/>
                </a:lnTo>
                <a:lnTo>
                  <a:pt x="0" y="0"/>
                </a:lnTo>
                <a:close/>
              </a:path>
            </a:pathLst>
          </a:custGeom>
          <a:blipFill>
            <a:blip r:embed="rId5"/>
            <a:stretch>
              <a:fillRect/>
            </a:stretch>
          </a:blipFill>
        </p:spPr>
      </p:sp>
      <p:sp>
        <p:nvSpPr>
          <p:cNvPr id="7" name="Freeform 7"/>
          <p:cNvSpPr/>
          <p:nvPr/>
        </p:nvSpPr>
        <p:spPr>
          <a:xfrm>
            <a:off x="8522177" y="5522956"/>
            <a:ext cx="1818775" cy="1818775"/>
          </a:xfrm>
          <a:custGeom>
            <a:avLst/>
            <a:gdLst/>
            <a:ahLst/>
            <a:cxnLst/>
            <a:rect l="l" t="t" r="r" b="b"/>
            <a:pathLst>
              <a:path w="1818775" h="1818775">
                <a:moveTo>
                  <a:pt x="0" y="0"/>
                </a:moveTo>
                <a:lnTo>
                  <a:pt x="1818776" y="0"/>
                </a:lnTo>
                <a:lnTo>
                  <a:pt x="1818776" y="1818775"/>
                </a:lnTo>
                <a:lnTo>
                  <a:pt x="0" y="1818775"/>
                </a:lnTo>
                <a:lnTo>
                  <a:pt x="0" y="0"/>
                </a:lnTo>
                <a:close/>
              </a:path>
            </a:pathLst>
          </a:custGeom>
          <a:blipFill>
            <a:blip r:embed="rId6"/>
            <a:stretch>
              <a:fillRect/>
            </a:stretch>
          </a:blipFill>
        </p:spPr>
      </p:sp>
      <p:sp>
        <p:nvSpPr>
          <p:cNvPr id="8" name="TextBox 8"/>
          <p:cNvSpPr txBox="1"/>
          <p:nvPr/>
        </p:nvSpPr>
        <p:spPr>
          <a:xfrm>
            <a:off x="1814000" y="382962"/>
            <a:ext cx="15235131" cy="1291476"/>
          </a:xfrm>
          <a:prstGeom prst="rect">
            <a:avLst/>
          </a:prstGeom>
        </p:spPr>
        <p:txBody>
          <a:bodyPr lIns="0" tIns="0" rIns="0" bIns="0" rtlCol="0" anchor="t">
            <a:spAutoFit/>
          </a:bodyPr>
          <a:lstStyle/>
          <a:p>
            <a:pPr algn="ctr">
              <a:lnSpc>
                <a:spcPts val="3318"/>
              </a:lnSpc>
              <a:spcBef>
                <a:spcPct val="0"/>
              </a:spcBef>
            </a:pPr>
            <a:r>
              <a:rPr lang="en-US" sz="2990">
                <a:solidFill>
                  <a:srgbClr val="000000"/>
                </a:solidFill>
                <a:latin typeface="Poppins"/>
                <a:ea typeface="Poppins"/>
                <a:cs typeface="Poppins"/>
                <a:sym typeface="Poppins"/>
              </a:rPr>
              <a:t>Das 52-Wochen-Fachpraktikum, auch </a:t>
            </a:r>
            <a:r>
              <a:rPr lang="en-US" sz="2990" b="1">
                <a:solidFill>
                  <a:srgbClr val="000000"/>
                </a:solidFill>
                <a:latin typeface="Poppins Bold"/>
                <a:ea typeface="Poppins Bold"/>
                <a:cs typeface="Poppins Bold"/>
                <a:sym typeface="Poppins Bold"/>
              </a:rPr>
              <a:t>fachpraktische Tätigkeit</a:t>
            </a:r>
            <a:r>
              <a:rPr lang="en-US" sz="2990">
                <a:solidFill>
                  <a:srgbClr val="000000"/>
                </a:solidFill>
                <a:latin typeface="Poppins"/>
                <a:ea typeface="Poppins"/>
                <a:cs typeface="Poppins"/>
                <a:sym typeface="Poppins"/>
              </a:rPr>
              <a:t> genannt, richtet sich an alle Studierende des Lehramtes für das Berufskolleg und ist verpflichtend.</a:t>
            </a:r>
          </a:p>
        </p:txBody>
      </p:sp>
      <p:sp>
        <p:nvSpPr>
          <p:cNvPr id="9" name="TextBox 9"/>
          <p:cNvSpPr txBox="1"/>
          <p:nvPr/>
        </p:nvSpPr>
        <p:spPr>
          <a:xfrm>
            <a:off x="7897875" y="7654602"/>
            <a:ext cx="3067380" cy="1205103"/>
          </a:xfrm>
          <a:prstGeom prst="rect">
            <a:avLst/>
          </a:prstGeom>
        </p:spPr>
        <p:txBody>
          <a:bodyPr lIns="0" tIns="0" rIns="0" bIns="0" rtlCol="0" anchor="t">
            <a:spAutoFit/>
          </a:bodyPr>
          <a:lstStyle/>
          <a:p>
            <a:pPr algn="ctr">
              <a:lnSpc>
                <a:spcPts val="2331"/>
              </a:lnSpc>
              <a:spcBef>
                <a:spcPct val="0"/>
              </a:spcBef>
            </a:pPr>
            <a:r>
              <a:rPr lang="en-US" sz="2100">
                <a:solidFill>
                  <a:srgbClr val="000000"/>
                </a:solidFill>
                <a:latin typeface="Poppins"/>
                <a:ea typeface="Poppins"/>
                <a:cs typeface="Poppins"/>
                <a:sym typeface="Poppins"/>
              </a:rPr>
              <a:t>Merkblatt zur fachpraktischen Tätigkeit in der Sozialpädagogik</a:t>
            </a:r>
          </a:p>
        </p:txBody>
      </p:sp>
      <p:sp>
        <p:nvSpPr>
          <p:cNvPr id="10" name="TextBox 10"/>
          <p:cNvSpPr txBox="1"/>
          <p:nvPr/>
        </p:nvSpPr>
        <p:spPr>
          <a:xfrm>
            <a:off x="13769551" y="7325675"/>
            <a:ext cx="4239482" cy="2591753"/>
          </a:xfrm>
          <a:prstGeom prst="rect">
            <a:avLst/>
          </a:prstGeom>
        </p:spPr>
        <p:txBody>
          <a:bodyPr lIns="0" tIns="0" rIns="0" bIns="0" rtlCol="0" anchor="t">
            <a:spAutoFit/>
          </a:bodyPr>
          <a:lstStyle/>
          <a:p>
            <a:pPr algn="ctr">
              <a:lnSpc>
                <a:spcPts val="2331"/>
              </a:lnSpc>
            </a:pPr>
            <a:r>
              <a:rPr lang="en-US" sz="2100">
                <a:solidFill>
                  <a:srgbClr val="000000"/>
                </a:solidFill>
                <a:latin typeface="Poppins"/>
                <a:ea typeface="Poppins"/>
                <a:cs typeface="Poppins"/>
                <a:sym typeface="Poppins"/>
              </a:rPr>
              <a:t>Ansprechperson: </a:t>
            </a:r>
          </a:p>
          <a:p>
            <a:pPr algn="ctr">
              <a:lnSpc>
                <a:spcPts val="2331"/>
              </a:lnSpc>
            </a:pPr>
            <a:endParaRPr lang="en-US" sz="2100">
              <a:solidFill>
                <a:srgbClr val="000000"/>
              </a:solidFill>
              <a:latin typeface="Poppins"/>
              <a:ea typeface="Poppins"/>
              <a:cs typeface="Poppins"/>
              <a:sym typeface="Poppins"/>
            </a:endParaRPr>
          </a:p>
          <a:p>
            <a:pPr algn="ctr">
              <a:lnSpc>
                <a:spcPts val="2108"/>
              </a:lnSpc>
            </a:pPr>
            <a:r>
              <a:rPr lang="en-US" sz="1899" b="1">
                <a:solidFill>
                  <a:srgbClr val="000000"/>
                </a:solidFill>
                <a:latin typeface="Poppins Bold"/>
                <a:ea typeface="Poppins Bold"/>
                <a:cs typeface="Poppins Bold"/>
                <a:sym typeface="Poppins Bold"/>
              </a:rPr>
              <a:t>Dominik Orlowski</a:t>
            </a:r>
          </a:p>
          <a:p>
            <a:pPr algn="ctr">
              <a:lnSpc>
                <a:spcPts val="1554"/>
              </a:lnSpc>
            </a:pPr>
            <a:endParaRPr lang="en-US" sz="1899" b="1">
              <a:solidFill>
                <a:srgbClr val="000000"/>
              </a:solidFill>
              <a:latin typeface="Poppins Bold"/>
              <a:ea typeface="Poppins Bold"/>
              <a:cs typeface="Poppins Bold"/>
              <a:sym typeface="Poppins Bold"/>
            </a:endParaRPr>
          </a:p>
          <a:p>
            <a:pPr algn="ctr">
              <a:lnSpc>
                <a:spcPts val="1554"/>
              </a:lnSpc>
            </a:pPr>
            <a:r>
              <a:rPr lang="en-US" sz="1400" u="sng">
                <a:solidFill>
                  <a:srgbClr val="000000"/>
                </a:solidFill>
                <a:latin typeface="Poppins"/>
                <a:ea typeface="Poppins"/>
                <a:cs typeface="Poppins"/>
                <a:sym typeface="Poppins"/>
              </a:rPr>
              <a:t>Mailanfragen:</a:t>
            </a:r>
          </a:p>
          <a:p>
            <a:pPr algn="ctr">
              <a:lnSpc>
                <a:spcPts val="1554"/>
              </a:lnSpc>
            </a:pPr>
            <a:endParaRPr lang="en-US" sz="1400" u="sng">
              <a:solidFill>
                <a:srgbClr val="000000"/>
              </a:solidFill>
              <a:latin typeface="Poppins"/>
              <a:ea typeface="Poppins"/>
              <a:cs typeface="Poppins"/>
              <a:sym typeface="Poppins"/>
            </a:endParaRPr>
          </a:p>
          <a:p>
            <a:pPr algn="ctr">
              <a:lnSpc>
                <a:spcPts val="1554"/>
              </a:lnSpc>
            </a:pPr>
            <a:r>
              <a:rPr lang="en-US" sz="1400">
                <a:solidFill>
                  <a:srgbClr val="000000"/>
                </a:solidFill>
                <a:latin typeface="Poppins"/>
                <a:ea typeface="Poppins"/>
                <a:cs typeface="Poppins"/>
                <a:sym typeface="Poppins"/>
              </a:rPr>
              <a:t>orga.sozialpaedagogik.fk12@tu-dortmund.de</a:t>
            </a:r>
          </a:p>
          <a:p>
            <a:pPr algn="ctr">
              <a:lnSpc>
                <a:spcPts val="1554"/>
              </a:lnSpc>
            </a:pPr>
            <a:endParaRPr lang="en-US" sz="1400">
              <a:solidFill>
                <a:srgbClr val="000000"/>
              </a:solidFill>
              <a:latin typeface="Poppins"/>
              <a:ea typeface="Poppins"/>
              <a:cs typeface="Poppins"/>
              <a:sym typeface="Poppins"/>
            </a:endParaRPr>
          </a:p>
          <a:p>
            <a:pPr algn="ctr">
              <a:lnSpc>
                <a:spcPts val="1554"/>
              </a:lnSpc>
            </a:pPr>
            <a:r>
              <a:rPr lang="en-US" sz="1400" u="sng">
                <a:solidFill>
                  <a:srgbClr val="000000"/>
                </a:solidFill>
                <a:latin typeface="Poppins"/>
                <a:ea typeface="Poppins"/>
                <a:cs typeface="Poppins"/>
                <a:sym typeface="Poppins"/>
              </a:rPr>
              <a:t>offene Sprechstunde:</a:t>
            </a:r>
          </a:p>
          <a:p>
            <a:pPr algn="ctr">
              <a:lnSpc>
                <a:spcPts val="1554"/>
              </a:lnSpc>
            </a:pPr>
            <a:endParaRPr lang="en-US" sz="1400" u="sng">
              <a:solidFill>
                <a:srgbClr val="000000"/>
              </a:solidFill>
              <a:latin typeface="Poppins"/>
              <a:ea typeface="Poppins"/>
              <a:cs typeface="Poppins"/>
              <a:sym typeface="Poppins"/>
            </a:endParaRPr>
          </a:p>
          <a:p>
            <a:pPr algn="ctr">
              <a:lnSpc>
                <a:spcPts val="1554"/>
              </a:lnSpc>
            </a:pPr>
            <a:r>
              <a:rPr lang="en-US" sz="1400">
                <a:solidFill>
                  <a:srgbClr val="000000"/>
                </a:solidFill>
                <a:latin typeface="Poppins"/>
                <a:ea typeface="Poppins"/>
                <a:cs typeface="Poppins"/>
                <a:sym typeface="Poppins"/>
              </a:rPr>
              <a:t>Di 14-16:00, EF 50  1.331</a:t>
            </a:r>
          </a:p>
          <a:p>
            <a:pPr algn="ctr">
              <a:lnSpc>
                <a:spcPts val="1554"/>
              </a:lnSpc>
              <a:spcBef>
                <a:spcPct val="0"/>
              </a:spcBef>
            </a:pPr>
            <a:endParaRPr lang="en-US" sz="1400">
              <a:solidFill>
                <a:srgbClr val="000000"/>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1830235">
            <a:off x="-2849840" y="7817227"/>
            <a:ext cx="15350134" cy="3516576"/>
          </a:xfrm>
          <a:custGeom>
            <a:avLst/>
            <a:gdLst/>
            <a:ahLst/>
            <a:cxnLst/>
            <a:rect l="l" t="t" r="r" b="b"/>
            <a:pathLst>
              <a:path w="15350134" h="3516576">
                <a:moveTo>
                  <a:pt x="0" y="0"/>
                </a:moveTo>
                <a:lnTo>
                  <a:pt x="15350134" y="0"/>
                </a:lnTo>
                <a:lnTo>
                  <a:pt x="15350134" y="3516576"/>
                </a:lnTo>
                <a:lnTo>
                  <a:pt x="0" y="3516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249314">
            <a:off x="-890089" y="-1180882"/>
            <a:ext cx="9241598" cy="4419164"/>
          </a:xfrm>
          <a:custGeom>
            <a:avLst/>
            <a:gdLst/>
            <a:ahLst/>
            <a:cxnLst/>
            <a:rect l="l" t="t" r="r" b="b"/>
            <a:pathLst>
              <a:path w="9241598" h="4419164">
                <a:moveTo>
                  <a:pt x="0" y="0"/>
                </a:moveTo>
                <a:lnTo>
                  <a:pt x="9241598" y="0"/>
                </a:lnTo>
                <a:lnTo>
                  <a:pt x="9241598" y="4419164"/>
                </a:lnTo>
                <a:lnTo>
                  <a:pt x="0" y="44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49314">
            <a:off x="13988925" y="4753703"/>
            <a:ext cx="4419164" cy="7691583"/>
          </a:xfrm>
          <a:custGeom>
            <a:avLst/>
            <a:gdLst/>
            <a:ahLst/>
            <a:cxnLst/>
            <a:rect l="l" t="t" r="r" b="b"/>
            <a:pathLst>
              <a:path w="4419164" h="7691583">
                <a:moveTo>
                  <a:pt x="0" y="0"/>
                </a:moveTo>
                <a:lnTo>
                  <a:pt x="4419164" y="0"/>
                </a:lnTo>
                <a:lnTo>
                  <a:pt x="4419164" y="7691583"/>
                </a:lnTo>
                <a:lnTo>
                  <a:pt x="0" y="769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773982" y="2973649"/>
            <a:ext cx="8197568" cy="4777853"/>
          </a:xfrm>
          <a:prstGeom prst="rect">
            <a:avLst/>
          </a:prstGeom>
        </p:spPr>
        <p:txBody>
          <a:bodyPr lIns="0" tIns="0" rIns="0" bIns="0" rtlCol="0" anchor="t">
            <a:spAutoFit/>
          </a:bodyPr>
          <a:lstStyle/>
          <a:p>
            <a:pPr algn="just">
              <a:lnSpc>
                <a:spcPts val="3761"/>
              </a:lnSpc>
            </a:pPr>
            <a:r>
              <a:rPr lang="en-US" sz="2985">
                <a:solidFill>
                  <a:srgbClr val="120056"/>
                </a:solidFill>
                <a:latin typeface="Poppins"/>
                <a:ea typeface="Poppins"/>
                <a:cs typeface="Poppins"/>
                <a:sym typeface="Poppins"/>
              </a:rPr>
              <a:t>Nach so vielen Eindrücken kann ein gutes Gespräch manchmal wirklich Gold wert sein.</a:t>
            </a:r>
          </a:p>
          <a:p>
            <a:pPr algn="just">
              <a:lnSpc>
                <a:spcPts val="3761"/>
              </a:lnSpc>
            </a:pPr>
            <a:endParaRPr lang="en-US" sz="2985">
              <a:solidFill>
                <a:srgbClr val="120056"/>
              </a:solidFill>
              <a:latin typeface="Poppins"/>
              <a:ea typeface="Poppins"/>
              <a:cs typeface="Poppins"/>
              <a:sym typeface="Poppins"/>
            </a:endParaRPr>
          </a:p>
          <a:p>
            <a:pPr algn="just">
              <a:lnSpc>
                <a:spcPts val="3761"/>
              </a:lnSpc>
            </a:pPr>
            <a:r>
              <a:rPr lang="en-US" sz="2985">
                <a:solidFill>
                  <a:srgbClr val="120056"/>
                </a:solidFill>
                <a:latin typeface="Poppins"/>
                <a:ea typeface="Poppins"/>
                <a:cs typeface="Poppins"/>
                <a:sym typeface="Poppins"/>
              </a:rPr>
              <a:t>Doch wo finde ich Unterstützung, wenn mein Studium mal Turbulenzen hat?  Oder wo auch einfach mal etwas Ablenkung vom Unistress?</a:t>
            </a:r>
          </a:p>
          <a:p>
            <a:pPr algn="just">
              <a:lnSpc>
                <a:spcPts val="3761"/>
              </a:lnSpc>
            </a:pPr>
            <a:endParaRPr lang="en-US" sz="2985">
              <a:solidFill>
                <a:srgbClr val="120056"/>
              </a:solidFill>
              <a:latin typeface="Poppins"/>
              <a:ea typeface="Poppins"/>
              <a:cs typeface="Poppins"/>
              <a:sym typeface="Poppins"/>
            </a:endParaRPr>
          </a:p>
          <a:p>
            <a:pPr algn="just">
              <a:lnSpc>
                <a:spcPts val="3761"/>
              </a:lnSpc>
            </a:pPr>
            <a:endParaRPr lang="en-US" sz="2985">
              <a:solidFill>
                <a:srgbClr val="120056"/>
              </a:solidFill>
              <a:latin typeface="Poppins"/>
              <a:ea typeface="Poppins"/>
              <a:cs typeface="Poppins"/>
              <a:sym typeface="Poppins"/>
            </a:endParaRPr>
          </a:p>
        </p:txBody>
      </p:sp>
      <p:sp>
        <p:nvSpPr>
          <p:cNvPr id="6" name="TextBox 6"/>
          <p:cNvSpPr txBox="1"/>
          <p:nvPr/>
        </p:nvSpPr>
        <p:spPr>
          <a:xfrm>
            <a:off x="8060373" y="1483715"/>
            <a:ext cx="9198927" cy="999363"/>
          </a:xfrm>
          <a:prstGeom prst="rect">
            <a:avLst/>
          </a:prstGeom>
        </p:spPr>
        <p:txBody>
          <a:bodyPr lIns="0" tIns="0" rIns="0" bIns="0" rtlCol="0" anchor="t">
            <a:spAutoFit/>
          </a:bodyPr>
          <a:lstStyle/>
          <a:p>
            <a:pPr algn="ctr">
              <a:lnSpc>
                <a:spcPts val="7326"/>
              </a:lnSpc>
              <a:spcBef>
                <a:spcPct val="0"/>
              </a:spcBef>
            </a:pPr>
            <a:r>
              <a:rPr lang="en-US" sz="6600">
                <a:solidFill>
                  <a:srgbClr val="120056"/>
                </a:solidFill>
                <a:latin typeface="Brasika"/>
                <a:ea typeface="Brasika"/>
                <a:cs typeface="Brasika"/>
                <a:sym typeface="Brasika"/>
              </a:rPr>
              <a:t>SUPPORT-SYSTEM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11671737" y="2602603"/>
            <a:ext cx="4752666" cy="1612533"/>
          </a:xfrm>
          <a:custGeom>
            <a:avLst/>
            <a:gdLst/>
            <a:ahLst/>
            <a:cxnLst/>
            <a:rect l="l" t="t" r="r" b="b"/>
            <a:pathLst>
              <a:path w="4752666" h="1612533">
                <a:moveTo>
                  <a:pt x="0" y="0"/>
                </a:moveTo>
                <a:lnTo>
                  <a:pt x="4752666" y="0"/>
                </a:lnTo>
                <a:lnTo>
                  <a:pt x="4752666" y="1612533"/>
                </a:lnTo>
                <a:lnTo>
                  <a:pt x="0" y="1612533"/>
                </a:lnTo>
                <a:lnTo>
                  <a:pt x="0" y="0"/>
                </a:lnTo>
                <a:close/>
              </a:path>
            </a:pathLst>
          </a:custGeom>
          <a:blipFill>
            <a:blip r:embed="rId2"/>
            <a:stretch>
              <a:fillRect l="-2691"/>
            </a:stretch>
          </a:blipFill>
        </p:spPr>
      </p:sp>
      <p:sp>
        <p:nvSpPr>
          <p:cNvPr id="3" name="Freeform 3"/>
          <p:cNvSpPr/>
          <p:nvPr/>
        </p:nvSpPr>
        <p:spPr>
          <a:xfrm>
            <a:off x="3541043" y="6206829"/>
            <a:ext cx="3466764" cy="3466764"/>
          </a:xfrm>
          <a:custGeom>
            <a:avLst/>
            <a:gdLst/>
            <a:ahLst/>
            <a:cxnLst/>
            <a:rect l="l" t="t" r="r" b="b"/>
            <a:pathLst>
              <a:path w="3466764" h="3466764">
                <a:moveTo>
                  <a:pt x="0" y="0"/>
                </a:moveTo>
                <a:lnTo>
                  <a:pt x="3466764" y="0"/>
                </a:lnTo>
                <a:lnTo>
                  <a:pt x="3466764" y="3466763"/>
                </a:lnTo>
                <a:lnTo>
                  <a:pt x="0" y="3466763"/>
                </a:lnTo>
                <a:lnTo>
                  <a:pt x="0" y="0"/>
                </a:lnTo>
                <a:close/>
              </a:path>
            </a:pathLst>
          </a:custGeom>
          <a:blipFill>
            <a:blip r:embed="rId3"/>
            <a:stretch>
              <a:fillRect/>
            </a:stretch>
          </a:blipFill>
        </p:spPr>
      </p:sp>
      <p:sp>
        <p:nvSpPr>
          <p:cNvPr id="4" name="Freeform 4"/>
          <p:cNvSpPr/>
          <p:nvPr/>
        </p:nvSpPr>
        <p:spPr>
          <a:xfrm>
            <a:off x="951726" y="2484518"/>
            <a:ext cx="8192274" cy="3461236"/>
          </a:xfrm>
          <a:custGeom>
            <a:avLst/>
            <a:gdLst/>
            <a:ahLst/>
            <a:cxnLst/>
            <a:rect l="l" t="t" r="r" b="b"/>
            <a:pathLst>
              <a:path w="8192274" h="3461236">
                <a:moveTo>
                  <a:pt x="0" y="0"/>
                </a:moveTo>
                <a:lnTo>
                  <a:pt x="8192274" y="0"/>
                </a:lnTo>
                <a:lnTo>
                  <a:pt x="8192274" y="3461236"/>
                </a:lnTo>
                <a:lnTo>
                  <a:pt x="0" y="3461236"/>
                </a:lnTo>
                <a:lnTo>
                  <a:pt x="0" y="0"/>
                </a:lnTo>
                <a:close/>
              </a:path>
            </a:pathLst>
          </a:custGeom>
          <a:blipFill>
            <a:blip r:embed="rId4"/>
            <a:stretch>
              <a:fillRect/>
            </a:stretch>
          </a:blipFill>
        </p:spPr>
      </p:sp>
      <p:sp>
        <p:nvSpPr>
          <p:cNvPr id="5" name="Freeform 5"/>
          <p:cNvSpPr/>
          <p:nvPr/>
        </p:nvSpPr>
        <p:spPr>
          <a:xfrm>
            <a:off x="11222755" y="4507804"/>
            <a:ext cx="5650629" cy="1271392"/>
          </a:xfrm>
          <a:custGeom>
            <a:avLst/>
            <a:gdLst/>
            <a:ahLst/>
            <a:cxnLst/>
            <a:rect l="l" t="t" r="r" b="b"/>
            <a:pathLst>
              <a:path w="5650629" h="1271392">
                <a:moveTo>
                  <a:pt x="0" y="0"/>
                </a:moveTo>
                <a:lnTo>
                  <a:pt x="5650630" y="0"/>
                </a:lnTo>
                <a:lnTo>
                  <a:pt x="5650630" y="1271392"/>
                </a:lnTo>
                <a:lnTo>
                  <a:pt x="0" y="1271392"/>
                </a:lnTo>
                <a:lnTo>
                  <a:pt x="0" y="0"/>
                </a:lnTo>
                <a:close/>
              </a:path>
            </a:pathLst>
          </a:custGeom>
          <a:blipFill>
            <a:blip r:embed="rId5"/>
            <a:stretch>
              <a:fillRect/>
            </a:stretch>
          </a:blipFill>
        </p:spPr>
      </p:sp>
      <p:sp>
        <p:nvSpPr>
          <p:cNvPr id="6" name="Freeform 6"/>
          <p:cNvSpPr/>
          <p:nvPr/>
        </p:nvSpPr>
        <p:spPr>
          <a:xfrm>
            <a:off x="11108780" y="6206829"/>
            <a:ext cx="5878580" cy="874439"/>
          </a:xfrm>
          <a:custGeom>
            <a:avLst/>
            <a:gdLst/>
            <a:ahLst/>
            <a:cxnLst/>
            <a:rect l="l" t="t" r="r" b="b"/>
            <a:pathLst>
              <a:path w="5878580" h="874439">
                <a:moveTo>
                  <a:pt x="0" y="0"/>
                </a:moveTo>
                <a:lnTo>
                  <a:pt x="5878580" y="0"/>
                </a:lnTo>
                <a:lnTo>
                  <a:pt x="5878580" y="874439"/>
                </a:lnTo>
                <a:lnTo>
                  <a:pt x="0" y="874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2054840" y="7509893"/>
            <a:ext cx="3986461" cy="552745"/>
          </a:xfrm>
          <a:custGeom>
            <a:avLst/>
            <a:gdLst/>
            <a:ahLst/>
            <a:cxnLst/>
            <a:rect l="l" t="t" r="r" b="b"/>
            <a:pathLst>
              <a:path w="3986461" h="552745">
                <a:moveTo>
                  <a:pt x="0" y="0"/>
                </a:moveTo>
                <a:lnTo>
                  <a:pt x="3986460" y="0"/>
                </a:lnTo>
                <a:lnTo>
                  <a:pt x="3986460" y="552744"/>
                </a:lnTo>
                <a:lnTo>
                  <a:pt x="0" y="552744"/>
                </a:lnTo>
                <a:lnTo>
                  <a:pt x="0" y="0"/>
                </a:lnTo>
                <a:close/>
              </a:path>
            </a:pathLst>
          </a:custGeom>
          <a:blipFill>
            <a:blip r:embed="rId8"/>
            <a:stretch>
              <a:fillRect/>
            </a:stretch>
          </a:blipFill>
        </p:spPr>
      </p:sp>
      <p:sp>
        <p:nvSpPr>
          <p:cNvPr id="8" name="Freeform 8"/>
          <p:cNvSpPr/>
          <p:nvPr/>
        </p:nvSpPr>
        <p:spPr>
          <a:xfrm>
            <a:off x="12738291" y="8491262"/>
            <a:ext cx="3686112" cy="858150"/>
          </a:xfrm>
          <a:custGeom>
            <a:avLst/>
            <a:gdLst/>
            <a:ahLst/>
            <a:cxnLst/>
            <a:rect l="l" t="t" r="r" b="b"/>
            <a:pathLst>
              <a:path w="3686112" h="858150">
                <a:moveTo>
                  <a:pt x="0" y="0"/>
                </a:moveTo>
                <a:lnTo>
                  <a:pt x="3686112" y="0"/>
                </a:lnTo>
                <a:lnTo>
                  <a:pt x="3686112" y="858150"/>
                </a:lnTo>
                <a:lnTo>
                  <a:pt x="0" y="858150"/>
                </a:lnTo>
                <a:lnTo>
                  <a:pt x="0" y="0"/>
                </a:lnTo>
                <a:close/>
              </a:path>
            </a:pathLst>
          </a:custGeom>
          <a:blipFill>
            <a:blip r:embed="rId9"/>
            <a:stretch>
              <a:fillRect r="-200395"/>
            </a:stretch>
          </a:blipFill>
        </p:spPr>
      </p:sp>
      <p:sp>
        <p:nvSpPr>
          <p:cNvPr id="9" name="TextBox 9"/>
          <p:cNvSpPr txBox="1"/>
          <p:nvPr/>
        </p:nvSpPr>
        <p:spPr>
          <a:xfrm>
            <a:off x="545145" y="1028700"/>
            <a:ext cx="8598855" cy="833247"/>
          </a:xfrm>
          <a:prstGeom prst="rect">
            <a:avLst/>
          </a:prstGeom>
        </p:spPr>
        <p:txBody>
          <a:bodyPr lIns="0" tIns="0" rIns="0" bIns="0" rtlCol="0" anchor="t">
            <a:spAutoFit/>
          </a:bodyPr>
          <a:lstStyle/>
          <a:p>
            <a:pPr algn="ctr">
              <a:lnSpc>
                <a:spcPts val="3219"/>
              </a:lnSpc>
              <a:spcBef>
                <a:spcPct val="0"/>
              </a:spcBef>
            </a:pPr>
            <a:r>
              <a:rPr lang="en-US" sz="2900" b="1">
                <a:solidFill>
                  <a:srgbClr val="000000"/>
                </a:solidFill>
                <a:latin typeface="Poppins Bold"/>
                <a:ea typeface="Poppins Bold"/>
                <a:cs typeface="Poppins Bold"/>
                <a:sym typeface="Poppins Bold"/>
              </a:rPr>
              <a:t>Beratungs- und Unterstützungsangebote an der TU Dortmund für vielfältige Anliegen:</a:t>
            </a:r>
          </a:p>
        </p:txBody>
      </p:sp>
      <p:sp>
        <p:nvSpPr>
          <p:cNvPr id="10" name="TextBox 10"/>
          <p:cNvSpPr txBox="1"/>
          <p:nvPr/>
        </p:nvSpPr>
        <p:spPr>
          <a:xfrm>
            <a:off x="10218764" y="1028700"/>
            <a:ext cx="7658612" cy="833247"/>
          </a:xfrm>
          <a:prstGeom prst="rect">
            <a:avLst/>
          </a:prstGeom>
        </p:spPr>
        <p:txBody>
          <a:bodyPr lIns="0" tIns="0" rIns="0" bIns="0" rtlCol="0" anchor="t">
            <a:spAutoFit/>
          </a:bodyPr>
          <a:lstStyle/>
          <a:p>
            <a:pPr algn="ctr">
              <a:lnSpc>
                <a:spcPts val="3219"/>
              </a:lnSpc>
              <a:spcBef>
                <a:spcPct val="0"/>
              </a:spcBef>
            </a:pPr>
            <a:r>
              <a:rPr lang="en-US" sz="2900" b="1">
                <a:solidFill>
                  <a:srgbClr val="000000"/>
                </a:solidFill>
                <a:latin typeface="Poppins Bold"/>
                <a:ea typeface="Poppins Bold"/>
                <a:cs typeface="Poppins Bold"/>
                <a:sym typeface="Poppins Bold"/>
              </a:rPr>
              <a:t>Vielfältige Angebote zum freiwilligen Engagement und zur Freizeitgestaltung: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425452" y="359197"/>
            <a:ext cx="17437096" cy="9568606"/>
          </a:xfrm>
          <a:custGeom>
            <a:avLst/>
            <a:gdLst/>
            <a:ahLst/>
            <a:cxnLst/>
            <a:rect l="l" t="t" r="r" b="b"/>
            <a:pathLst>
              <a:path w="17437096" h="9568606">
                <a:moveTo>
                  <a:pt x="0" y="0"/>
                </a:moveTo>
                <a:lnTo>
                  <a:pt x="17437096" y="0"/>
                </a:lnTo>
                <a:lnTo>
                  <a:pt x="17437096" y="9568606"/>
                </a:lnTo>
                <a:lnTo>
                  <a:pt x="0" y="9568606"/>
                </a:lnTo>
                <a:lnTo>
                  <a:pt x="0" y="0"/>
                </a:lnTo>
                <a:close/>
              </a:path>
            </a:pathLst>
          </a:custGeom>
          <a:blipFill>
            <a:blip r:embed="rId2"/>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428072" y="322670"/>
            <a:ext cx="17431856" cy="10306585"/>
          </a:xfrm>
          <a:custGeom>
            <a:avLst/>
            <a:gdLst/>
            <a:ahLst/>
            <a:cxnLst/>
            <a:rect l="l" t="t" r="r" b="b"/>
            <a:pathLst>
              <a:path w="17431856" h="10306585">
                <a:moveTo>
                  <a:pt x="0" y="0"/>
                </a:moveTo>
                <a:lnTo>
                  <a:pt x="17431856" y="0"/>
                </a:lnTo>
                <a:lnTo>
                  <a:pt x="17431856" y="10306585"/>
                </a:lnTo>
                <a:lnTo>
                  <a:pt x="0" y="10306585"/>
                </a:lnTo>
                <a:lnTo>
                  <a:pt x="0" y="0"/>
                </a:lnTo>
                <a:close/>
              </a:path>
            </a:pathLst>
          </a:custGeom>
          <a:blipFill>
            <a:blip r:embed="rId2"/>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grpSp>
        <p:nvGrpSpPr>
          <p:cNvPr id="2" name="Group 2"/>
          <p:cNvGrpSpPr/>
          <p:nvPr/>
        </p:nvGrpSpPr>
        <p:grpSpPr>
          <a:xfrm>
            <a:off x="5457526" y="576413"/>
            <a:ext cx="7372948" cy="9134174"/>
            <a:chOff x="0" y="0"/>
            <a:chExt cx="9830598" cy="12178899"/>
          </a:xfrm>
        </p:grpSpPr>
        <p:grpSp>
          <p:nvGrpSpPr>
            <p:cNvPr id="3" name="Group 3"/>
            <p:cNvGrpSpPr/>
            <p:nvPr/>
          </p:nvGrpSpPr>
          <p:grpSpPr>
            <a:xfrm>
              <a:off x="0" y="11286107"/>
              <a:ext cx="9830598" cy="892792"/>
              <a:chOff x="0" y="0"/>
              <a:chExt cx="5680590" cy="515898"/>
            </a:xfrm>
          </p:grpSpPr>
          <p:sp>
            <p:nvSpPr>
              <p:cNvPr id="4" name="Freeform 4"/>
              <p:cNvSpPr/>
              <p:nvPr/>
            </p:nvSpPr>
            <p:spPr>
              <a:xfrm>
                <a:off x="0" y="0"/>
                <a:ext cx="5680589" cy="515898"/>
              </a:xfrm>
              <a:custGeom>
                <a:avLst/>
                <a:gdLst/>
                <a:ahLst/>
                <a:cxnLst/>
                <a:rect l="l" t="t" r="r" b="b"/>
                <a:pathLst>
                  <a:path w="5680589" h="515898">
                    <a:moveTo>
                      <a:pt x="0" y="0"/>
                    </a:moveTo>
                    <a:lnTo>
                      <a:pt x="5680589" y="0"/>
                    </a:lnTo>
                    <a:lnTo>
                      <a:pt x="5680589" y="515898"/>
                    </a:lnTo>
                    <a:lnTo>
                      <a:pt x="0" y="515898"/>
                    </a:lnTo>
                    <a:close/>
                  </a:path>
                </a:pathLst>
              </a:custGeom>
              <a:solidFill>
                <a:srgbClr val="EEC58D">
                  <a:alpha val="49804"/>
                </a:srgbClr>
              </a:solidFill>
            </p:spPr>
          </p:sp>
        </p:grpSp>
        <p:sp>
          <p:nvSpPr>
            <p:cNvPr id="5" name="Freeform 5"/>
            <p:cNvSpPr/>
            <p:nvPr/>
          </p:nvSpPr>
          <p:spPr>
            <a:xfrm>
              <a:off x="4373568" y="8374909"/>
              <a:ext cx="4127375" cy="2911198"/>
            </a:xfrm>
            <a:custGeom>
              <a:avLst/>
              <a:gdLst/>
              <a:ahLst/>
              <a:cxnLst/>
              <a:rect l="l" t="t" r="r" b="b"/>
              <a:pathLst>
                <a:path w="4127375" h="2911198">
                  <a:moveTo>
                    <a:pt x="0" y="0"/>
                  </a:moveTo>
                  <a:lnTo>
                    <a:pt x="4127376" y="0"/>
                  </a:lnTo>
                  <a:lnTo>
                    <a:pt x="4127376" y="2911198"/>
                  </a:lnTo>
                  <a:lnTo>
                    <a:pt x="0" y="2911198"/>
                  </a:lnTo>
                  <a:lnTo>
                    <a:pt x="0" y="0"/>
                  </a:lnTo>
                  <a:close/>
                </a:path>
              </a:pathLst>
            </a:custGeom>
            <a:blipFill>
              <a:blip r:embed="rId2">
                <a:alphaModFix amt="50000"/>
                <a:extLst>
                  <a:ext uri="{96DAC541-7B7A-43D3-8B79-37D633B846F1}">
                    <asvg:svgBlip xmlns:asvg="http://schemas.microsoft.com/office/drawing/2016/SVG/main" r:embed="rId3"/>
                  </a:ext>
                </a:extLst>
              </a:blip>
              <a:stretch>
                <a:fillRect t="-35589"/>
              </a:stretch>
            </a:blipFill>
          </p:spPr>
        </p:sp>
        <p:sp>
          <p:nvSpPr>
            <p:cNvPr id="6" name="Freeform 6"/>
            <p:cNvSpPr/>
            <p:nvPr/>
          </p:nvSpPr>
          <p:spPr>
            <a:xfrm flipH="1">
              <a:off x="3691058" y="6722987"/>
              <a:ext cx="5492397" cy="2147028"/>
            </a:xfrm>
            <a:custGeom>
              <a:avLst/>
              <a:gdLst/>
              <a:ahLst/>
              <a:cxnLst/>
              <a:rect l="l" t="t" r="r" b="b"/>
              <a:pathLst>
                <a:path w="5492397" h="2147028">
                  <a:moveTo>
                    <a:pt x="5492396" y="0"/>
                  </a:moveTo>
                  <a:lnTo>
                    <a:pt x="0" y="0"/>
                  </a:lnTo>
                  <a:lnTo>
                    <a:pt x="0" y="2147028"/>
                  </a:lnTo>
                  <a:lnTo>
                    <a:pt x="5492396" y="2147028"/>
                  </a:lnTo>
                  <a:lnTo>
                    <a:pt x="5492396"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6362290" y="7958907"/>
              <a:ext cx="2777522" cy="4219992"/>
            </a:xfrm>
            <a:custGeom>
              <a:avLst/>
              <a:gdLst/>
              <a:ahLst/>
              <a:cxnLst/>
              <a:rect l="l" t="t" r="r" b="b"/>
              <a:pathLst>
                <a:path w="2777522" h="4219992">
                  <a:moveTo>
                    <a:pt x="2777522" y="0"/>
                  </a:moveTo>
                  <a:lnTo>
                    <a:pt x="0" y="0"/>
                  </a:lnTo>
                  <a:lnTo>
                    <a:pt x="0" y="4219992"/>
                  </a:lnTo>
                  <a:lnTo>
                    <a:pt x="2777522" y="4219992"/>
                  </a:lnTo>
                  <a:lnTo>
                    <a:pt x="277752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6362290" y="7958907"/>
              <a:ext cx="2777522" cy="4219992"/>
            </a:xfrm>
            <a:custGeom>
              <a:avLst/>
              <a:gdLst/>
              <a:ahLst/>
              <a:cxnLst/>
              <a:rect l="l" t="t" r="r" b="b"/>
              <a:pathLst>
                <a:path w="2777522" h="4219992">
                  <a:moveTo>
                    <a:pt x="2777522" y="0"/>
                  </a:moveTo>
                  <a:lnTo>
                    <a:pt x="0" y="0"/>
                  </a:lnTo>
                  <a:lnTo>
                    <a:pt x="0" y="4219992"/>
                  </a:lnTo>
                  <a:lnTo>
                    <a:pt x="2777522" y="4219992"/>
                  </a:lnTo>
                  <a:lnTo>
                    <a:pt x="2777522" y="0"/>
                  </a:lnTo>
                  <a:close/>
                </a:path>
              </a:pathLst>
            </a:custGeom>
            <a:blipFill>
              <a:blip r:embed="rId8">
                <a:alphaModFix amt="87000"/>
                <a:extLst>
                  <a:ext uri="{96DAC541-7B7A-43D3-8B79-37D633B846F1}">
                    <asvg:svgBlip xmlns:asvg="http://schemas.microsoft.com/office/drawing/2016/SVG/main" r:embed="rId9"/>
                  </a:ext>
                </a:extLst>
              </a:blip>
              <a:stretch>
                <a:fillRect/>
              </a:stretch>
            </a:blipFill>
          </p:spPr>
        </p:sp>
        <p:sp>
          <p:nvSpPr>
            <p:cNvPr id="9" name="AutoShape 9"/>
            <p:cNvSpPr/>
            <p:nvPr/>
          </p:nvSpPr>
          <p:spPr>
            <a:xfrm>
              <a:off x="3363344" y="4699980"/>
              <a:ext cx="2932776" cy="0"/>
            </a:xfrm>
            <a:prstGeom prst="line">
              <a:avLst/>
            </a:prstGeom>
            <a:ln w="56287" cap="flat">
              <a:solidFill>
                <a:srgbClr val="D88207"/>
              </a:solidFill>
              <a:prstDash val="solid"/>
              <a:headEnd type="none" w="sm" len="sm"/>
              <a:tailEnd type="none" w="sm" len="sm"/>
            </a:ln>
          </p:spPr>
        </p:sp>
        <p:sp>
          <p:nvSpPr>
            <p:cNvPr id="10" name="Freeform 10"/>
            <p:cNvSpPr/>
            <p:nvPr/>
          </p:nvSpPr>
          <p:spPr>
            <a:xfrm>
              <a:off x="818632" y="8075381"/>
              <a:ext cx="396085" cy="495106"/>
            </a:xfrm>
            <a:custGeom>
              <a:avLst/>
              <a:gdLst/>
              <a:ahLst/>
              <a:cxnLst/>
              <a:rect l="l" t="t" r="r" b="b"/>
              <a:pathLst>
                <a:path w="396085" h="495106">
                  <a:moveTo>
                    <a:pt x="0" y="0"/>
                  </a:moveTo>
                  <a:lnTo>
                    <a:pt x="396084" y="0"/>
                  </a:lnTo>
                  <a:lnTo>
                    <a:pt x="396084" y="495106"/>
                  </a:lnTo>
                  <a:lnTo>
                    <a:pt x="0" y="495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877491" y="10099207"/>
              <a:ext cx="425514" cy="425514"/>
            </a:xfrm>
            <a:custGeom>
              <a:avLst/>
              <a:gdLst/>
              <a:ahLst/>
              <a:cxnLst/>
              <a:rect l="l" t="t" r="r" b="b"/>
              <a:pathLst>
                <a:path w="425514" h="425514">
                  <a:moveTo>
                    <a:pt x="0" y="0"/>
                  </a:moveTo>
                  <a:lnTo>
                    <a:pt x="425514" y="0"/>
                  </a:lnTo>
                  <a:lnTo>
                    <a:pt x="425514" y="425515"/>
                  </a:lnTo>
                  <a:lnTo>
                    <a:pt x="0" y="4255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848061" y="9136294"/>
              <a:ext cx="425514" cy="397107"/>
            </a:xfrm>
            <a:custGeom>
              <a:avLst/>
              <a:gdLst/>
              <a:ahLst/>
              <a:cxnLst/>
              <a:rect l="l" t="t" r="r" b="b"/>
              <a:pathLst>
                <a:path w="425514" h="397107">
                  <a:moveTo>
                    <a:pt x="0" y="0"/>
                  </a:moveTo>
                  <a:lnTo>
                    <a:pt x="425515" y="0"/>
                  </a:lnTo>
                  <a:lnTo>
                    <a:pt x="425515" y="397107"/>
                  </a:lnTo>
                  <a:lnTo>
                    <a:pt x="0" y="3971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3"/>
            <p:cNvGrpSpPr/>
            <p:nvPr/>
          </p:nvGrpSpPr>
          <p:grpSpPr>
            <a:xfrm>
              <a:off x="0" y="0"/>
              <a:ext cx="9830598" cy="12178899"/>
              <a:chOff x="0" y="0"/>
              <a:chExt cx="1752545" cy="2171187"/>
            </a:xfrm>
          </p:grpSpPr>
          <p:sp>
            <p:nvSpPr>
              <p:cNvPr id="14" name="Freeform 14"/>
              <p:cNvSpPr/>
              <p:nvPr/>
            </p:nvSpPr>
            <p:spPr>
              <a:xfrm>
                <a:off x="0" y="0"/>
                <a:ext cx="1752545" cy="2171187"/>
              </a:xfrm>
              <a:custGeom>
                <a:avLst/>
                <a:gdLst/>
                <a:ahLst/>
                <a:cxnLst/>
                <a:rect l="l" t="t" r="r" b="b"/>
                <a:pathLst>
                  <a:path w="1752545" h="2171187">
                    <a:moveTo>
                      <a:pt x="0" y="0"/>
                    </a:moveTo>
                    <a:lnTo>
                      <a:pt x="1752545" y="0"/>
                    </a:lnTo>
                    <a:lnTo>
                      <a:pt x="1752545" y="2171187"/>
                    </a:lnTo>
                    <a:lnTo>
                      <a:pt x="0" y="2171187"/>
                    </a:lnTo>
                    <a:close/>
                  </a:path>
                </a:pathLst>
              </a:custGeom>
              <a:solidFill>
                <a:srgbClr val="000000">
                  <a:alpha val="0"/>
                </a:srgbClr>
              </a:solidFill>
              <a:ln w="9525" cap="sq">
                <a:solidFill>
                  <a:srgbClr val="EEC58D"/>
                </a:solidFill>
                <a:prstDash val="solid"/>
                <a:miter/>
              </a:ln>
            </p:spPr>
          </p:sp>
          <p:sp>
            <p:nvSpPr>
              <p:cNvPr id="15" name="TextBox 15"/>
              <p:cNvSpPr txBox="1"/>
              <p:nvPr/>
            </p:nvSpPr>
            <p:spPr>
              <a:xfrm>
                <a:off x="0" y="0"/>
                <a:ext cx="1752545" cy="2171187"/>
              </a:xfrm>
              <a:prstGeom prst="rect">
                <a:avLst/>
              </a:prstGeom>
            </p:spPr>
            <p:txBody>
              <a:bodyPr lIns="50800" tIns="50800" rIns="50800" bIns="50800" rtlCol="0" anchor="ctr"/>
              <a:lstStyle/>
              <a:p>
                <a:pPr algn="ctr">
                  <a:lnSpc>
                    <a:spcPts val="2330"/>
                  </a:lnSpc>
                </a:pPr>
                <a:endParaRPr/>
              </a:p>
            </p:txBody>
          </p:sp>
        </p:grpSp>
        <p:sp>
          <p:nvSpPr>
            <p:cNvPr id="16" name="TextBox 16"/>
            <p:cNvSpPr txBox="1"/>
            <p:nvPr/>
          </p:nvSpPr>
          <p:spPr>
            <a:xfrm>
              <a:off x="371296" y="308776"/>
              <a:ext cx="9164925" cy="2924777"/>
            </a:xfrm>
            <a:prstGeom prst="rect">
              <a:avLst/>
            </a:prstGeom>
          </p:spPr>
          <p:txBody>
            <a:bodyPr lIns="0" tIns="0" rIns="0" bIns="0" rtlCol="0" anchor="t">
              <a:spAutoFit/>
            </a:bodyPr>
            <a:lstStyle/>
            <a:p>
              <a:pPr algn="ctr">
                <a:lnSpc>
                  <a:spcPts val="4889"/>
                </a:lnSpc>
              </a:pPr>
              <a:r>
                <a:rPr lang="en-US" sz="4701" spc="225">
                  <a:solidFill>
                    <a:srgbClr val="4E320F"/>
                  </a:solidFill>
                  <a:latin typeface="Candal"/>
                  <a:ea typeface="Candal"/>
                  <a:cs typeface="Candal"/>
                  <a:sym typeface="Candal"/>
                </a:rPr>
                <a:t>Geschlecht,</a:t>
              </a:r>
            </a:p>
            <a:p>
              <a:pPr algn="ctr">
                <a:lnSpc>
                  <a:spcPts val="4889"/>
                </a:lnSpc>
              </a:pPr>
              <a:r>
                <a:rPr lang="en-US" sz="4701" spc="225">
                  <a:solidFill>
                    <a:srgbClr val="4E320F"/>
                  </a:solidFill>
                  <a:latin typeface="Candal"/>
                  <a:ea typeface="Candal"/>
                  <a:cs typeface="Candal"/>
                  <a:sym typeface="Candal"/>
                </a:rPr>
                <a:t>Hierarchien und Respekt</a:t>
              </a:r>
            </a:p>
            <a:p>
              <a:pPr algn="ctr">
                <a:lnSpc>
                  <a:spcPts val="2548"/>
                </a:lnSpc>
              </a:pPr>
              <a:endParaRPr lang="en-US" sz="4701" spc="225">
                <a:solidFill>
                  <a:srgbClr val="4E320F"/>
                </a:solidFill>
                <a:latin typeface="Candal"/>
                <a:ea typeface="Candal"/>
                <a:cs typeface="Candal"/>
                <a:sym typeface="Candal"/>
              </a:endParaRPr>
            </a:p>
          </p:txBody>
        </p:sp>
        <p:sp>
          <p:nvSpPr>
            <p:cNvPr id="17" name="TextBox 17"/>
            <p:cNvSpPr txBox="1"/>
            <p:nvPr/>
          </p:nvSpPr>
          <p:spPr>
            <a:xfrm>
              <a:off x="862274" y="3195453"/>
              <a:ext cx="8182969" cy="873741"/>
            </a:xfrm>
            <a:prstGeom prst="rect">
              <a:avLst/>
            </a:prstGeom>
          </p:spPr>
          <p:txBody>
            <a:bodyPr lIns="0" tIns="0" rIns="0" bIns="0" rtlCol="0" anchor="t">
              <a:spAutoFit/>
            </a:bodyPr>
            <a:lstStyle/>
            <a:p>
              <a:pPr algn="ctr">
                <a:lnSpc>
                  <a:spcPts val="2688"/>
                </a:lnSpc>
                <a:spcBef>
                  <a:spcPct val="0"/>
                </a:spcBef>
              </a:pPr>
              <a:r>
                <a:rPr lang="en-US" sz="1920">
                  <a:solidFill>
                    <a:srgbClr val="4E320F"/>
                  </a:solidFill>
                  <a:latin typeface="Inter"/>
                  <a:ea typeface="Inter"/>
                  <a:cs typeface="Inter"/>
                  <a:sym typeface="Inter"/>
                </a:rPr>
                <a:t>Eine juristische Perspektive auf sexuelle Belästigung </a:t>
              </a:r>
            </a:p>
            <a:p>
              <a:pPr algn="ctr">
                <a:lnSpc>
                  <a:spcPts val="2688"/>
                </a:lnSpc>
                <a:spcBef>
                  <a:spcPct val="0"/>
                </a:spcBef>
              </a:pPr>
              <a:r>
                <a:rPr lang="en-US" sz="1920">
                  <a:solidFill>
                    <a:srgbClr val="4E320F"/>
                  </a:solidFill>
                  <a:latin typeface="Inter"/>
                  <a:ea typeface="Inter"/>
                  <a:cs typeface="Inter"/>
                  <a:sym typeface="Inter"/>
                </a:rPr>
                <a:t>an der Hochschule</a:t>
              </a:r>
            </a:p>
          </p:txBody>
        </p:sp>
        <p:sp>
          <p:nvSpPr>
            <p:cNvPr id="18" name="TextBox 18"/>
            <p:cNvSpPr txBox="1"/>
            <p:nvPr/>
          </p:nvSpPr>
          <p:spPr>
            <a:xfrm>
              <a:off x="2287422" y="5302190"/>
              <a:ext cx="5278017" cy="325250"/>
            </a:xfrm>
            <a:prstGeom prst="rect">
              <a:avLst/>
            </a:prstGeom>
          </p:spPr>
          <p:txBody>
            <a:bodyPr lIns="0" tIns="0" rIns="0" bIns="0" rtlCol="0" anchor="t">
              <a:spAutoFit/>
            </a:bodyPr>
            <a:lstStyle/>
            <a:p>
              <a:pPr algn="ctr">
                <a:lnSpc>
                  <a:spcPts val="2056"/>
                </a:lnSpc>
                <a:spcBef>
                  <a:spcPct val="0"/>
                </a:spcBef>
              </a:pPr>
              <a:r>
                <a:rPr lang="en-US" sz="1468">
                  <a:solidFill>
                    <a:srgbClr val="4E320F"/>
                  </a:solidFill>
                  <a:latin typeface="Inter"/>
                  <a:ea typeface="Inter"/>
                  <a:cs typeface="Inter"/>
                  <a:sym typeface="Inter"/>
                </a:rPr>
                <a:t>Mit einem Vortrag der Verfassungsrichterin </a:t>
              </a:r>
            </a:p>
          </p:txBody>
        </p:sp>
        <p:sp>
          <p:nvSpPr>
            <p:cNvPr id="19" name="TextBox 19"/>
            <p:cNvSpPr txBox="1"/>
            <p:nvPr/>
          </p:nvSpPr>
          <p:spPr>
            <a:xfrm>
              <a:off x="1555705" y="7920807"/>
              <a:ext cx="3478827" cy="1209359"/>
            </a:xfrm>
            <a:prstGeom prst="rect">
              <a:avLst/>
            </a:prstGeom>
          </p:spPr>
          <p:txBody>
            <a:bodyPr lIns="0" tIns="0" rIns="0" bIns="0" rtlCol="0" anchor="t">
              <a:spAutoFit/>
            </a:bodyPr>
            <a:lstStyle/>
            <a:p>
              <a:pPr algn="l">
                <a:lnSpc>
                  <a:spcPts val="2593"/>
                </a:lnSpc>
              </a:pPr>
              <a:r>
                <a:rPr lang="en-US" sz="1852" b="1">
                  <a:solidFill>
                    <a:srgbClr val="4E320F"/>
                  </a:solidFill>
                  <a:latin typeface="Inter Bold"/>
                  <a:ea typeface="Inter Bold"/>
                  <a:cs typeface="Inter Bold"/>
                  <a:sym typeface="Inter Bold"/>
                </a:rPr>
                <a:t>IBZ,  </a:t>
              </a:r>
            </a:p>
            <a:p>
              <a:pPr algn="l">
                <a:lnSpc>
                  <a:spcPts val="2020"/>
                </a:lnSpc>
              </a:pPr>
              <a:r>
                <a:rPr lang="en-US" sz="1443" b="1">
                  <a:solidFill>
                    <a:srgbClr val="4E320F"/>
                  </a:solidFill>
                  <a:latin typeface="Inter Bold"/>
                  <a:ea typeface="Inter Bold"/>
                  <a:cs typeface="Inter Bold"/>
                  <a:sym typeface="Inter Bold"/>
                </a:rPr>
                <a:t>Emil-Figge-Straße 59</a:t>
              </a:r>
            </a:p>
            <a:p>
              <a:pPr algn="ctr">
                <a:lnSpc>
                  <a:spcPts val="2720"/>
                </a:lnSpc>
                <a:spcBef>
                  <a:spcPct val="0"/>
                </a:spcBef>
              </a:pPr>
              <a:endParaRPr lang="en-US" sz="1443" b="1">
                <a:solidFill>
                  <a:srgbClr val="4E320F"/>
                </a:solidFill>
                <a:latin typeface="Inter Bold"/>
                <a:ea typeface="Inter Bold"/>
                <a:cs typeface="Inter Bold"/>
                <a:sym typeface="Inter Bold"/>
              </a:endParaRPr>
            </a:p>
          </p:txBody>
        </p:sp>
        <p:sp>
          <p:nvSpPr>
            <p:cNvPr id="20" name="TextBox 20"/>
            <p:cNvSpPr txBox="1"/>
            <p:nvPr/>
          </p:nvSpPr>
          <p:spPr>
            <a:xfrm>
              <a:off x="1555705" y="9076372"/>
              <a:ext cx="1376150" cy="423464"/>
            </a:xfrm>
            <a:prstGeom prst="rect">
              <a:avLst/>
            </a:prstGeom>
          </p:spPr>
          <p:txBody>
            <a:bodyPr lIns="0" tIns="0" rIns="0" bIns="0" rtlCol="0" anchor="t">
              <a:spAutoFit/>
            </a:bodyPr>
            <a:lstStyle/>
            <a:p>
              <a:pPr algn="ctr">
                <a:lnSpc>
                  <a:spcPts val="2685"/>
                </a:lnSpc>
                <a:spcBef>
                  <a:spcPct val="0"/>
                </a:spcBef>
              </a:pPr>
              <a:r>
                <a:rPr lang="en-US" sz="1918" b="1">
                  <a:solidFill>
                    <a:srgbClr val="4E320F"/>
                  </a:solidFill>
                  <a:latin typeface="Canva Sans Bold"/>
                  <a:ea typeface="Canva Sans Bold"/>
                  <a:cs typeface="Canva Sans Bold"/>
                  <a:sym typeface="Canva Sans Bold"/>
                </a:rPr>
                <a:t>29.10.25</a:t>
              </a:r>
            </a:p>
          </p:txBody>
        </p:sp>
        <p:sp>
          <p:nvSpPr>
            <p:cNvPr id="21" name="TextBox 21"/>
            <p:cNvSpPr txBox="1"/>
            <p:nvPr/>
          </p:nvSpPr>
          <p:spPr>
            <a:xfrm>
              <a:off x="660308" y="11196543"/>
              <a:ext cx="3254230" cy="820244"/>
            </a:xfrm>
            <a:prstGeom prst="rect">
              <a:avLst/>
            </a:prstGeom>
          </p:spPr>
          <p:txBody>
            <a:bodyPr lIns="0" tIns="0" rIns="0" bIns="0" rtlCol="0" anchor="t">
              <a:spAutoFit/>
            </a:bodyPr>
            <a:lstStyle/>
            <a:p>
              <a:pPr algn="l">
                <a:lnSpc>
                  <a:spcPts val="1248"/>
                </a:lnSpc>
              </a:pPr>
              <a:endParaRPr/>
            </a:p>
            <a:p>
              <a:pPr algn="l">
                <a:lnSpc>
                  <a:spcPts val="1248"/>
                </a:lnSpc>
              </a:pPr>
              <a:r>
                <a:rPr lang="en-US" sz="891">
                  <a:solidFill>
                    <a:srgbClr val="4E320F"/>
                  </a:solidFill>
                  <a:latin typeface="Inter"/>
                  <a:ea typeface="Inter"/>
                  <a:cs typeface="Inter"/>
                  <a:sym typeface="Inter"/>
                </a:rPr>
                <a:t>AG Machtmissbrauch der TU Dortmund</a:t>
              </a:r>
            </a:p>
            <a:p>
              <a:pPr algn="l">
                <a:lnSpc>
                  <a:spcPts val="1248"/>
                </a:lnSpc>
              </a:pPr>
              <a:r>
                <a:rPr lang="en-US" sz="891">
                  <a:solidFill>
                    <a:srgbClr val="4E320F"/>
                  </a:solidFill>
                  <a:latin typeface="Inter"/>
                  <a:ea typeface="Inter"/>
                  <a:cs typeface="Inter"/>
                  <a:sym typeface="Inter"/>
                </a:rPr>
                <a:t>Gleichstellungsbüro der TU Dortmund</a:t>
              </a:r>
            </a:p>
            <a:p>
              <a:pPr algn="l">
                <a:lnSpc>
                  <a:spcPts val="1248"/>
                </a:lnSpc>
                <a:spcBef>
                  <a:spcPct val="0"/>
                </a:spcBef>
              </a:pPr>
              <a:r>
                <a:rPr lang="en-US" sz="891">
                  <a:solidFill>
                    <a:srgbClr val="4E320F"/>
                  </a:solidFill>
                  <a:latin typeface="Inter"/>
                  <a:ea typeface="Inter"/>
                  <a:cs typeface="Inter"/>
                  <a:sym typeface="Inter"/>
                </a:rPr>
                <a:t>Gleichstellungsteam der FK12</a:t>
              </a:r>
            </a:p>
          </p:txBody>
        </p:sp>
        <p:sp>
          <p:nvSpPr>
            <p:cNvPr id="22" name="TextBox 22"/>
            <p:cNvSpPr txBox="1"/>
            <p:nvPr/>
          </p:nvSpPr>
          <p:spPr>
            <a:xfrm>
              <a:off x="2394283" y="5696338"/>
              <a:ext cx="5042032" cy="507415"/>
            </a:xfrm>
            <a:prstGeom prst="rect">
              <a:avLst/>
            </a:prstGeom>
          </p:spPr>
          <p:txBody>
            <a:bodyPr lIns="0" tIns="0" rIns="0" bIns="0" rtlCol="0" anchor="t">
              <a:spAutoFit/>
            </a:bodyPr>
            <a:lstStyle/>
            <a:p>
              <a:pPr algn="ctr">
                <a:lnSpc>
                  <a:spcPts val="3189"/>
                </a:lnSpc>
                <a:spcBef>
                  <a:spcPct val="0"/>
                </a:spcBef>
              </a:pPr>
              <a:r>
                <a:rPr lang="en-US" sz="2278">
                  <a:solidFill>
                    <a:srgbClr val="4E320F"/>
                  </a:solidFill>
                  <a:latin typeface="Candal"/>
                  <a:ea typeface="Candal"/>
                  <a:cs typeface="Candal"/>
                  <a:sym typeface="Candal"/>
                </a:rPr>
                <a:t>Prof. Dr. Ulrike Lembke</a:t>
              </a:r>
            </a:p>
          </p:txBody>
        </p:sp>
        <p:sp>
          <p:nvSpPr>
            <p:cNvPr id="23" name="TextBox 23"/>
            <p:cNvSpPr txBox="1"/>
            <p:nvPr/>
          </p:nvSpPr>
          <p:spPr>
            <a:xfrm>
              <a:off x="1596328" y="10081182"/>
              <a:ext cx="2527559" cy="423464"/>
            </a:xfrm>
            <a:prstGeom prst="rect">
              <a:avLst/>
            </a:prstGeom>
          </p:spPr>
          <p:txBody>
            <a:bodyPr lIns="0" tIns="0" rIns="0" bIns="0" rtlCol="0" anchor="t">
              <a:spAutoFit/>
            </a:bodyPr>
            <a:lstStyle/>
            <a:p>
              <a:pPr algn="ctr">
                <a:lnSpc>
                  <a:spcPts val="2685"/>
                </a:lnSpc>
                <a:spcBef>
                  <a:spcPct val="0"/>
                </a:spcBef>
              </a:pPr>
              <a:r>
                <a:rPr lang="en-US" sz="1918" b="1">
                  <a:solidFill>
                    <a:srgbClr val="584F43"/>
                  </a:solidFill>
                  <a:latin typeface="Canva Sans Bold"/>
                  <a:ea typeface="Canva Sans Bold"/>
                  <a:cs typeface="Canva Sans Bold"/>
                  <a:sym typeface="Canva Sans Bold"/>
                </a:rPr>
                <a:t>16:30-18:30 Uhr</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1830235">
            <a:off x="-2849840" y="7817227"/>
            <a:ext cx="15350134" cy="3516576"/>
          </a:xfrm>
          <a:custGeom>
            <a:avLst/>
            <a:gdLst/>
            <a:ahLst/>
            <a:cxnLst/>
            <a:rect l="l" t="t" r="r" b="b"/>
            <a:pathLst>
              <a:path w="15350134" h="3516576">
                <a:moveTo>
                  <a:pt x="0" y="0"/>
                </a:moveTo>
                <a:lnTo>
                  <a:pt x="15350134" y="0"/>
                </a:lnTo>
                <a:lnTo>
                  <a:pt x="15350134" y="3516576"/>
                </a:lnTo>
                <a:lnTo>
                  <a:pt x="0" y="3516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249314">
            <a:off x="-890089" y="-1180882"/>
            <a:ext cx="9241598" cy="4419164"/>
          </a:xfrm>
          <a:custGeom>
            <a:avLst/>
            <a:gdLst/>
            <a:ahLst/>
            <a:cxnLst/>
            <a:rect l="l" t="t" r="r" b="b"/>
            <a:pathLst>
              <a:path w="9241598" h="4419164">
                <a:moveTo>
                  <a:pt x="0" y="0"/>
                </a:moveTo>
                <a:lnTo>
                  <a:pt x="9241598" y="0"/>
                </a:lnTo>
                <a:lnTo>
                  <a:pt x="9241598" y="4419164"/>
                </a:lnTo>
                <a:lnTo>
                  <a:pt x="0" y="44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49314">
            <a:off x="13988925" y="4753703"/>
            <a:ext cx="4419164" cy="7691583"/>
          </a:xfrm>
          <a:custGeom>
            <a:avLst/>
            <a:gdLst/>
            <a:ahLst/>
            <a:cxnLst/>
            <a:rect l="l" t="t" r="r" b="b"/>
            <a:pathLst>
              <a:path w="4419164" h="7691583">
                <a:moveTo>
                  <a:pt x="0" y="0"/>
                </a:moveTo>
                <a:lnTo>
                  <a:pt x="4419164" y="0"/>
                </a:lnTo>
                <a:lnTo>
                  <a:pt x="4419164" y="7691583"/>
                </a:lnTo>
                <a:lnTo>
                  <a:pt x="0" y="769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773982" y="3449899"/>
            <a:ext cx="8810459" cy="3349103"/>
          </a:xfrm>
          <a:prstGeom prst="rect">
            <a:avLst/>
          </a:prstGeom>
        </p:spPr>
        <p:txBody>
          <a:bodyPr lIns="0" tIns="0" rIns="0" bIns="0" rtlCol="0" anchor="t">
            <a:spAutoFit/>
          </a:bodyPr>
          <a:lstStyle/>
          <a:p>
            <a:pPr algn="just">
              <a:lnSpc>
                <a:spcPts val="3761"/>
              </a:lnSpc>
            </a:pPr>
            <a:r>
              <a:rPr lang="en-US" sz="2985">
                <a:solidFill>
                  <a:srgbClr val="120056"/>
                </a:solidFill>
                <a:latin typeface="Poppins"/>
                <a:ea typeface="Poppins"/>
                <a:cs typeface="Poppins"/>
                <a:sym typeface="Poppins"/>
              </a:rPr>
              <a:t>Wir nähern uns dem Ende unseres Fluges, aber eigentlich geht eure Reise jetzt erst richtig los. In der kommenden Woche erwarten euch viele Möglichkeiten, euch kennenzulernen, anzukommen und Dortmund als neuen Studienort zu entdecken.</a:t>
            </a:r>
          </a:p>
          <a:p>
            <a:pPr algn="just">
              <a:lnSpc>
                <a:spcPts val="3761"/>
              </a:lnSpc>
            </a:pPr>
            <a:endParaRPr lang="en-US" sz="2985">
              <a:solidFill>
                <a:srgbClr val="120056"/>
              </a:solidFill>
              <a:latin typeface="Poppins"/>
              <a:ea typeface="Poppins"/>
              <a:cs typeface="Poppins"/>
              <a:sym typeface="Poppins"/>
            </a:endParaRPr>
          </a:p>
        </p:txBody>
      </p:sp>
      <p:sp>
        <p:nvSpPr>
          <p:cNvPr id="6" name="TextBox 6"/>
          <p:cNvSpPr txBox="1"/>
          <p:nvPr/>
        </p:nvSpPr>
        <p:spPr>
          <a:xfrm>
            <a:off x="6480220" y="1549029"/>
            <a:ext cx="11252608" cy="999363"/>
          </a:xfrm>
          <a:prstGeom prst="rect">
            <a:avLst/>
          </a:prstGeom>
        </p:spPr>
        <p:txBody>
          <a:bodyPr lIns="0" tIns="0" rIns="0" bIns="0" rtlCol="0" anchor="t">
            <a:spAutoFit/>
          </a:bodyPr>
          <a:lstStyle/>
          <a:p>
            <a:pPr algn="ctr">
              <a:lnSpc>
                <a:spcPts val="7326"/>
              </a:lnSpc>
              <a:spcBef>
                <a:spcPct val="0"/>
              </a:spcBef>
            </a:pPr>
            <a:r>
              <a:rPr lang="en-US" sz="6600">
                <a:solidFill>
                  <a:srgbClr val="120056"/>
                </a:solidFill>
                <a:latin typeface="Brasika"/>
                <a:ea typeface="Brasika"/>
                <a:cs typeface="Brasika"/>
                <a:sym typeface="Brasika"/>
              </a:rPr>
              <a:t>FLUGHAFEN IN SICHT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405292" y="323649"/>
            <a:ext cx="9639702" cy="9639702"/>
          </a:xfrm>
          <a:custGeom>
            <a:avLst/>
            <a:gdLst/>
            <a:ahLst/>
            <a:cxnLst/>
            <a:rect l="l" t="t" r="r" b="b"/>
            <a:pathLst>
              <a:path w="9639702" h="9639702">
                <a:moveTo>
                  <a:pt x="0" y="0"/>
                </a:moveTo>
                <a:lnTo>
                  <a:pt x="9639702" y="0"/>
                </a:lnTo>
                <a:lnTo>
                  <a:pt x="9639702" y="9639702"/>
                </a:lnTo>
                <a:lnTo>
                  <a:pt x="0" y="9639702"/>
                </a:lnTo>
                <a:lnTo>
                  <a:pt x="0" y="0"/>
                </a:lnTo>
                <a:close/>
              </a:path>
            </a:pathLst>
          </a:custGeom>
          <a:blipFill>
            <a:blip r:embed="rId2"/>
            <a:stretch>
              <a:fillRect/>
            </a:stretch>
          </a:blipFill>
        </p:spPr>
      </p:sp>
      <p:grpSp>
        <p:nvGrpSpPr>
          <p:cNvPr id="3" name="Group 3"/>
          <p:cNvGrpSpPr/>
          <p:nvPr/>
        </p:nvGrpSpPr>
        <p:grpSpPr>
          <a:xfrm>
            <a:off x="10474087" y="1722647"/>
            <a:ext cx="7398226" cy="6841706"/>
            <a:chOff x="0" y="0"/>
            <a:chExt cx="9864302" cy="9122274"/>
          </a:xfrm>
        </p:grpSpPr>
        <p:sp>
          <p:nvSpPr>
            <p:cNvPr id="4" name="Freeform 4"/>
            <p:cNvSpPr/>
            <p:nvPr/>
          </p:nvSpPr>
          <p:spPr>
            <a:xfrm>
              <a:off x="1140493" y="1538959"/>
              <a:ext cx="7583316" cy="7583316"/>
            </a:xfrm>
            <a:custGeom>
              <a:avLst/>
              <a:gdLst/>
              <a:ahLst/>
              <a:cxnLst/>
              <a:rect l="l" t="t" r="r" b="b"/>
              <a:pathLst>
                <a:path w="7583316" h="7583316">
                  <a:moveTo>
                    <a:pt x="0" y="0"/>
                  </a:moveTo>
                  <a:lnTo>
                    <a:pt x="7583316" y="0"/>
                  </a:lnTo>
                  <a:lnTo>
                    <a:pt x="7583316" y="7583315"/>
                  </a:lnTo>
                  <a:lnTo>
                    <a:pt x="0" y="7583315"/>
                  </a:lnTo>
                  <a:lnTo>
                    <a:pt x="0" y="0"/>
                  </a:lnTo>
                  <a:close/>
                </a:path>
              </a:pathLst>
            </a:custGeom>
            <a:blipFill>
              <a:blip r:embed="rId3"/>
              <a:stretch>
                <a:fillRect/>
              </a:stretch>
            </a:blipFill>
          </p:spPr>
        </p:sp>
        <p:sp>
          <p:nvSpPr>
            <p:cNvPr id="5" name="TextBox 5"/>
            <p:cNvSpPr txBox="1"/>
            <p:nvPr/>
          </p:nvSpPr>
          <p:spPr>
            <a:xfrm>
              <a:off x="0" y="-123825"/>
              <a:ext cx="9864302" cy="1265801"/>
            </a:xfrm>
            <a:prstGeom prst="rect">
              <a:avLst/>
            </a:prstGeom>
          </p:spPr>
          <p:txBody>
            <a:bodyPr lIns="0" tIns="0" rIns="0" bIns="0" rtlCol="0" anchor="t">
              <a:spAutoFit/>
            </a:bodyPr>
            <a:lstStyle/>
            <a:p>
              <a:pPr algn="ctr">
                <a:lnSpc>
                  <a:spcPts val="3936"/>
                </a:lnSpc>
              </a:pPr>
              <a:r>
                <a:rPr lang="en-US" sz="2400">
                  <a:solidFill>
                    <a:srgbClr val="120056"/>
                  </a:solidFill>
                  <a:latin typeface="Brasika"/>
                  <a:ea typeface="Brasika"/>
                  <a:cs typeface="Brasika"/>
                  <a:sym typeface="Brasika"/>
                </a:rPr>
                <a:t>ANMELDUNG ZU DEN VERANSTALTUNGEN</a:t>
              </a:r>
            </a:p>
            <a:p>
              <a:pPr algn="ctr">
                <a:lnSpc>
                  <a:spcPts val="3936"/>
                </a:lnSpc>
                <a:spcBef>
                  <a:spcPct val="0"/>
                </a:spcBef>
              </a:pPr>
              <a:r>
                <a:rPr lang="en-US" sz="2400">
                  <a:solidFill>
                    <a:srgbClr val="120056"/>
                  </a:solidFill>
                  <a:latin typeface="Poppins"/>
                  <a:ea typeface="Poppins"/>
                  <a:cs typeface="Poppins"/>
                  <a:sym typeface="Poppins"/>
                </a:rPr>
                <a:t>(Dient uns nur zur Orientierung)</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grpSp>
        <p:nvGrpSpPr>
          <p:cNvPr id="2" name="Group 2"/>
          <p:cNvGrpSpPr/>
          <p:nvPr/>
        </p:nvGrpSpPr>
        <p:grpSpPr>
          <a:xfrm>
            <a:off x="461552" y="2375197"/>
            <a:ext cx="10550244" cy="6883103"/>
            <a:chOff x="0" y="0"/>
            <a:chExt cx="14066992" cy="9177470"/>
          </a:xfrm>
        </p:grpSpPr>
        <p:sp>
          <p:nvSpPr>
            <p:cNvPr id="3" name="Freeform 3"/>
            <p:cNvSpPr/>
            <p:nvPr/>
          </p:nvSpPr>
          <p:spPr>
            <a:xfrm>
              <a:off x="0" y="468329"/>
              <a:ext cx="4233108" cy="8105074"/>
            </a:xfrm>
            <a:custGeom>
              <a:avLst/>
              <a:gdLst/>
              <a:ahLst/>
              <a:cxnLst/>
              <a:rect l="l" t="t" r="r" b="b"/>
              <a:pathLst>
                <a:path w="4233108" h="8105074">
                  <a:moveTo>
                    <a:pt x="0" y="0"/>
                  </a:moveTo>
                  <a:lnTo>
                    <a:pt x="4233108" y="0"/>
                  </a:lnTo>
                  <a:lnTo>
                    <a:pt x="4233108" y="8105074"/>
                  </a:lnTo>
                  <a:lnTo>
                    <a:pt x="0" y="8105074"/>
                  </a:lnTo>
                  <a:lnTo>
                    <a:pt x="0" y="0"/>
                  </a:lnTo>
                  <a:close/>
                </a:path>
              </a:pathLst>
            </a:custGeom>
            <a:blipFill>
              <a:blip r:embed="rId2"/>
              <a:stretch>
                <a:fillRect t="-5778" b="-7452"/>
              </a:stretch>
            </a:blipFill>
          </p:spPr>
        </p:sp>
        <p:sp>
          <p:nvSpPr>
            <p:cNvPr id="4" name="Freeform 4"/>
            <p:cNvSpPr/>
            <p:nvPr/>
          </p:nvSpPr>
          <p:spPr>
            <a:xfrm>
              <a:off x="4966059" y="385200"/>
              <a:ext cx="4233108" cy="8188203"/>
            </a:xfrm>
            <a:custGeom>
              <a:avLst/>
              <a:gdLst/>
              <a:ahLst/>
              <a:cxnLst/>
              <a:rect l="l" t="t" r="r" b="b"/>
              <a:pathLst>
                <a:path w="4233108" h="8188203">
                  <a:moveTo>
                    <a:pt x="0" y="0"/>
                  </a:moveTo>
                  <a:lnTo>
                    <a:pt x="4233108" y="0"/>
                  </a:lnTo>
                  <a:lnTo>
                    <a:pt x="4233108" y="8188203"/>
                  </a:lnTo>
                  <a:lnTo>
                    <a:pt x="0" y="8188203"/>
                  </a:lnTo>
                  <a:lnTo>
                    <a:pt x="0" y="0"/>
                  </a:lnTo>
                  <a:close/>
                </a:path>
              </a:pathLst>
            </a:custGeom>
            <a:blipFill>
              <a:blip r:embed="rId3"/>
              <a:stretch>
                <a:fillRect t="-4704" b="-7377"/>
              </a:stretch>
            </a:blipFill>
          </p:spPr>
        </p:sp>
        <p:sp>
          <p:nvSpPr>
            <p:cNvPr id="5" name="Freeform 5"/>
            <p:cNvSpPr/>
            <p:nvPr/>
          </p:nvSpPr>
          <p:spPr>
            <a:xfrm>
              <a:off x="9833884" y="416792"/>
              <a:ext cx="4233108" cy="8156611"/>
            </a:xfrm>
            <a:custGeom>
              <a:avLst/>
              <a:gdLst/>
              <a:ahLst/>
              <a:cxnLst/>
              <a:rect l="l" t="t" r="r" b="b"/>
              <a:pathLst>
                <a:path w="4233108" h="8156611">
                  <a:moveTo>
                    <a:pt x="0" y="0"/>
                  </a:moveTo>
                  <a:lnTo>
                    <a:pt x="4233108" y="0"/>
                  </a:lnTo>
                  <a:lnTo>
                    <a:pt x="4233108" y="8156611"/>
                  </a:lnTo>
                  <a:lnTo>
                    <a:pt x="0" y="8156611"/>
                  </a:lnTo>
                  <a:lnTo>
                    <a:pt x="0" y="0"/>
                  </a:lnTo>
                  <a:close/>
                </a:path>
              </a:pathLst>
            </a:custGeom>
            <a:blipFill>
              <a:blip r:embed="rId4"/>
              <a:stretch>
                <a:fillRect t="-5109" b="-7405"/>
              </a:stretch>
            </a:blipFill>
          </p:spPr>
        </p:sp>
      </p:grpSp>
      <p:sp>
        <p:nvSpPr>
          <p:cNvPr id="6" name="Freeform 6"/>
          <p:cNvSpPr/>
          <p:nvPr/>
        </p:nvSpPr>
        <p:spPr>
          <a:xfrm>
            <a:off x="12574084" y="3727869"/>
            <a:ext cx="4177760" cy="4177760"/>
          </a:xfrm>
          <a:custGeom>
            <a:avLst/>
            <a:gdLst/>
            <a:ahLst/>
            <a:cxnLst/>
            <a:rect l="l" t="t" r="r" b="b"/>
            <a:pathLst>
              <a:path w="4177760" h="4177760">
                <a:moveTo>
                  <a:pt x="0" y="0"/>
                </a:moveTo>
                <a:lnTo>
                  <a:pt x="4177760" y="0"/>
                </a:lnTo>
                <a:lnTo>
                  <a:pt x="4177760" y="4177760"/>
                </a:lnTo>
                <a:lnTo>
                  <a:pt x="0" y="4177760"/>
                </a:lnTo>
                <a:lnTo>
                  <a:pt x="0" y="0"/>
                </a:lnTo>
                <a:close/>
              </a:path>
            </a:pathLst>
          </a:custGeom>
          <a:blipFill>
            <a:blip r:embed="rId5"/>
            <a:stretch>
              <a:fillRect/>
            </a:stretch>
          </a:blipFill>
        </p:spPr>
      </p:sp>
      <p:sp>
        <p:nvSpPr>
          <p:cNvPr id="7" name="TextBox 7"/>
          <p:cNvSpPr txBox="1"/>
          <p:nvPr/>
        </p:nvSpPr>
        <p:spPr>
          <a:xfrm>
            <a:off x="1686481" y="1019175"/>
            <a:ext cx="14915038" cy="854583"/>
          </a:xfrm>
          <a:prstGeom prst="rect">
            <a:avLst/>
          </a:prstGeom>
        </p:spPr>
        <p:txBody>
          <a:bodyPr lIns="0" tIns="0" rIns="0" bIns="0" rtlCol="0" anchor="t">
            <a:spAutoFit/>
          </a:bodyPr>
          <a:lstStyle/>
          <a:p>
            <a:pPr algn="ctr">
              <a:lnSpc>
                <a:spcPts val="6216"/>
              </a:lnSpc>
              <a:spcBef>
                <a:spcPct val="0"/>
              </a:spcBef>
            </a:pPr>
            <a:r>
              <a:rPr lang="en-US" sz="5600" b="1">
                <a:solidFill>
                  <a:srgbClr val="120056"/>
                </a:solidFill>
                <a:latin typeface="Poppins Bold"/>
                <a:ea typeface="Poppins Bold"/>
                <a:cs typeface="Poppins Bold"/>
                <a:sym typeface="Poppins Bold"/>
              </a:rPr>
              <a:t>ANMELDUNG ZUR NOTFALLSPRECHSTUNDE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0056"/>
        </a:solidFill>
        <a:effectLst/>
      </p:bgPr>
    </p:bg>
    <p:spTree>
      <p:nvGrpSpPr>
        <p:cNvPr id="1" name=""/>
        <p:cNvGrpSpPr/>
        <p:nvPr/>
      </p:nvGrpSpPr>
      <p:grpSpPr>
        <a:xfrm>
          <a:off x="0" y="0"/>
          <a:ext cx="0" cy="0"/>
          <a:chOff x="0" y="0"/>
          <a:chExt cx="0" cy="0"/>
        </a:xfrm>
      </p:grpSpPr>
      <p:sp>
        <p:nvSpPr>
          <p:cNvPr id="2" name="TextBox 2"/>
          <p:cNvSpPr txBox="1"/>
          <p:nvPr/>
        </p:nvSpPr>
        <p:spPr>
          <a:xfrm>
            <a:off x="1028700" y="2511843"/>
            <a:ext cx="13188104" cy="5225213"/>
          </a:xfrm>
          <a:prstGeom prst="rect">
            <a:avLst/>
          </a:prstGeom>
        </p:spPr>
        <p:txBody>
          <a:bodyPr lIns="0" tIns="0" rIns="0" bIns="0" rtlCol="0" anchor="t">
            <a:spAutoFit/>
          </a:bodyPr>
          <a:lstStyle/>
          <a:p>
            <a:pPr algn="l">
              <a:lnSpc>
                <a:spcPts val="3761"/>
              </a:lnSpc>
            </a:pPr>
            <a:r>
              <a:rPr lang="en-US" sz="2985">
                <a:solidFill>
                  <a:srgbClr val="FFFFFF"/>
                </a:solidFill>
                <a:latin typeface="Poppins"/>
                <a:ea typeface="Poppins"/>
                <a:cs typeface="Poppins"/>
                <a:sym typeface="Poppins"/>
              </a:rPr>
              <a:t>Liebe Passagier*innen, willkommen an Bord!</a:t>
            </a:r>
          </a:p>
          <a:p>
            <a:pPr algn="l">
              <a:lnSpc>
                <a:spcPts val="3761"/>
              </a:lnSpc>
            </a:pPr>
            <a:endParaRPr lang="en-US" sz="2985">
              <a:solidFill>
                <a:srgbClr val="FFFFFF"/>
              </a:solidFill>
              <a:latin typeface="Poppins"/>
              <a:ea typeface="Poppins"/>
              <a:cs typeface="Poppins"/>
              <a:sym typeface="Poppins"/>
            </a:endParaRPr>
          </a:p>
          <a:p>
            <a:pPr algn="l">
              <a:lnSpc>
                <a:spcPts val="3761"/>
              </a:lnSpc>
            </a:pPr>
            <a:r>
              <a:rPr lang="en-US" sz="2985">
                <a:solidFill>
                  <a:srgbClr val="FFFFFF"/>
                </a:solidFill>
                <a:latin typeface="Poppins"/>
                <a:ea typeface="Poppins"/>
                <a:cs typeface="Poppins"/>
                <a:sym typeface="Poppins"/>
              </a:rPr>
              <a:t>Wir freuen uns, euch heute zum Flug „Expedition Sozialpädagogik“ begrüßen zu dürfen. </a:t>
            </a:r>
          </a:p>
          <a:p>
            <a:pPr algn="l">
              <a:lnSpc>
                <a:spcPts val="3761"/>
              </a:lnSpc>
            </a:pPr>
            <a:endParaRPr lang="en-US" sz="2985">
              <a:solidFill>
                <a:srgbClr val="FFFFFF"/>
              </a:solidFill>
              <a:latin typeface="Poppins"/>
              <a:ea typeface="Poppins"/>
              <a:cs typeface="Poppins"/>
              <a:sym typeface="Poppins"/>
            </a:endParaRPr>
          </a:p>
          <a:p>
            <a:pPr algn="l">
              <a:lnSpc>
                <a:spcPts val="3761"/>
              </a:lnSpc>
            </a:pPr>
            <a:r>
              <a:rPr lang="en-US" sz="2985">
                <a:solidFill>
                  <a:srgbClr val="FFFFFF"/>
                </a:solidFill>
                <a:latin typeface="Poppins"/>
                <a:ea typeface="Poppins"/>
                <a:cs typeface="Poppins"/>
                <a:sym typeface="Poppins"/>
              </a:rPr>
              <a:t>Eure Reiseleitung? Das sind heute wir, die Fachschaft Sozialpädagogik Lehramt kurz “FaSoLe”. </a:t>
            </a:r>
          </a:p>
          <a:p>
            <a:pPr algn="l">
              <a:lnSpc>
                <a:spcPts val="3761"/>
              </a:lnSpc>
            </a:pPr>
            <a:endParaRPr lang="en-US" sz="2985">
              <a:solidFill>
                <a:srgbClr val="FFFFFF"/>
              </a:solidFill>
              <a:latin typeface="Poppins"/>
              <a:ea typeface="Poppins"/>
              <a:cs typeface="Poppins"/>
              <a:sym typeface="Poppins"/>
            </a:endParaRPr>
          </a:p>
          <a:p>
            <a:pPr algn="l">
              <a:lnSpc>
                <a:spcPts val="3761"/>
              </a:lnSpc>
            </a:pPr>
            <a:endParaRPr lang="en-US" sz="2985">
              <a:solidFill>
                <a:srgbClr val="FFFFFF"/>
              </a:solidFill>
              <a:latin typeface="Poppins"/>
              <a:ea typeface="Poppins"/>
              <a:cs typeface="Poppins"/>
              <a:sym typeface="Poppins"/>
            </a:endParaRPr>
          </a:p>
          <a:p>
            <a:pPr algn="l">
              <a:lnSpc>
                <a:spcPts val="3761"/>
              </a:lnSpc>
            </a:pPr>
            <a:endParaRPr lang="en-US" sz="2985">
              <a:solidFill>
                <a:srgbClr val="FFFFFF"/>
              </a:solidFill>
              <a:latin typeface="Poppins"/>
              <a:ea typeface="Poppins"/>
              <a:cs typeface="Poppins"/>
              <a:sym typeface="Poppins"/>
            </a:endParaRPr>
          </a:p>
          <a:p>
            <a:pPr algn="l">
              <a:lnSpc>
                <a:spcPts val="3761"/>
              </a:lnSpc>
            </a:pPr>
            <a:endParaRPr lang="en-US" sz="2985">
              <a:solidFill>
                <a:srgbClr val="FFFFFF"/>
              </a:solidFill>
              <a:latin typeface="Poppins"/>
              <a:ea typeface="Poppins"/>
              <a:cs typeface="Poppins"/>
              <a:sym typeface="Poppins"/>
            </a:endParaRPr>
          </a:p>
        </p:txBody>
      </p:sp>
      <p:sp>
        <p:nvSpPr>
          <p:cNvPr id="3" name="Freeform 3"/>
          <p:cNvSpPr/>
          <p:nvPr/>
        </p:nvSpPr>
        <p:spPr>
          <a:xfrm rot="2561112">
            <a:off x="16027070" y="1263999"/>
            <a:ext cx="4437409" cy="7074130"/>
          </a:xfrm>
          <a:custGeom>
            <a:avLst/>
            <a:gdLst/>
            <a:ahLst/>
            <a:cxnLst/>
            <a:rect l="l" t="t" r="r" b="b"/>
            <a:pathLst>
              <a:path w="4437409" h="7074130">
                <a:moveTo>
                  <a:pt x="0" y="0"/>
                </a:moveTo>
                <a:lnTo>
                  <a:pt x="4437408" y="0"/>
                </a:lnTo>
                <a:lnTo>
                  <a:pt x="4437408" y="7074130"/>
                </a:lnTo>
                <a:lnTo>
                  <a:pt x="0" y="70741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561112">
            <a:off x="10384845" y="6481245"/>
            <a:ext cx="4437409" cy="8874817"/>
          </a:xfrm>
          <a:custGeom>
            <a:avLst/>
            <a:gdLst/>
            <a:ahLst/>
            <a:cxnLst/>
            <a:rect l="l" t="t" r="r" b="b"/>
            <a:pathLst>
              <a:path w="4437409" h="8874817">
                <a:moveTo>
                  <a:pt x="0" y="0"/>
                </a:moveTo>
                <a:lnTo>
                  <a:pt x="4437408" y="0"/>
                </a:lnTo>
                <a:lnTo>
                  <a:pt x="4437408" y="8874817"/>
                </a:lnTo>
                <a:lnTo>
                  <a:pt x="0" y="8874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507742">
            <a:off x="17010177" y="7015909"/>
            <a:ext cx="4679852" cy="7460634"/>
          </a:xfrm>
          <a:custGeom>
            <a:avLst/>
            <a:gdLst/>
            <a:ahLst/>
            <a:cxnLst/>
            <a:rect l="l" t="t" r="r" b="b"/>
            <a:pathLst>
              <a:path w="4679852" h="7460634">
                <a:moveTo>
                  <a:pt x="0" y="0"/>
                </a:moveTo>
                <a:lnTo>
                  <a:pt x="4679852" y="0"/>
                </a:lnTo>
                <a:lnTo>
                  <a:pt x="4679852" y="7460634"/>
                </a:lnTo>
                <a:lnTo>
                  <a:pt x="0" y="7460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2927699" y="432432"/>
            <a:ext cx="1112033" cy="814925"/>
          </a:xfrm>
          <a:custGeom>
            <a:avLst/>
            <a:gdLst/>
            <a:ahLst/>
            <a:cxnLst/>
            <a:rect l="l" t="t" r="r" b="b"/>
            <a:pathLst>
              <a:path w="1112033" h="814925">
                <a:moveTo>
                  <a:pt x="0" y="0"/>
                </a:moveTo>
                <a:lnTo>
                  <a:pt x="1112033" y="0"/>
                </a:lnTo>
                <a:lnTo>
                  <a:pt x="1112033" y="814925"/>
                </a:lnTo>
                <a:lnTo>
                  <a:pt x="0" y="814925"/>
                </a:lnTo>
                <a:lnTo>
                  <a:pt x="0" y="0"/>
                </a:lnTo>
                <a:close/>
              </a:path>
            </a:pathLst>
          </a:custGeom>
          <a:blipFill>
            <a:blip r:embed="rId2"/>
            <a:stretch>
              <a:fillRect/>
            </a:stretch>
          </a:blipFill>
        </p:spPr>
      </p:sp>
      <p:sp>
        <p:nvSpPr>
          <p:cNvPr id="3" name="Freeform 3"/>
          <p:cNvSpPr/>
          <p:nvPr/>
        </p:nvSpPr>
        <p:spPr>
          <a:xfrm>
            <a:off x="5177329" y="1500726"/>
            <a:ext cx="952884" cy="1018751"/>
          </a:xfrm>
          <a:custGeom>
            <a:avLst/>
            <a:gdLst/>
            <a:ahLst/>
            <a:cxnLst/>
            <a:rect l="l" t="t" r="r" b="b"/>
            <a:pathLst>
              <a:path w="952884" h="1018751">
                <a:moveTo>
                  <a:pt x="0" y="0"/>
                </a:moveTo>
                <a:lnTo>
                  <a:pt x="952884" y="0"/>
                </a:lnTo>
                <a:lnTo>
                  <a:pt x="952884" y="1018751"/>
                </a:lnTo>
                <a:lnTo>
                  <a:pt x="0" y="1018751"/>
                </a:lnTo>
                <a:lnTo>
                  <a:pt x="0" y="0"/>
                </a:lnTo>
                <a:close/>
              </a:path>
            </a:pathLst>
          </a:custGeom>
          <a:blipFill>
            <a:blip r:embed="rId3"/>
            <a:stretch>
              <a:fillRect/>
            </a:stretch>
          </a:blipFill>
        </p:spPr>
      </p:sp>
      <p:sp>
        <p:nvSpPr>
          <p:cNvPr id="4" name="Freeform 4"/>
          <p:cNvSpPr/>
          <p:nvPr/>
        </p:nvSpPr>
        <p:spPr>
          <a:xfrm>
            <a:off x="321158" y="3693293"/>
            <a:ext cx="1474837" cy="503134"/>
          </a:xfrm>
          <a:custGeom>
            <a:avLst/>
            <a:gdLst/>
            <a:ahLst/>
            <a:cxnLst/>
            <a:rect l="l" t="t" r="r" b="b"/>
            <a:pathLst>
              <a:path w="1474837" h="503134">
                <a:moveTo>
                  <a:pt x="0" y="0"/>
                </a:moveTo>
                <a:lnTo>
                  <a:pt x="1474836" y="0"/>
                </a:lnTo>
                <a:lnTo>
                  <a:pt x="1474836" y="503134"/>
                </a:lnTo>
                <a:lnTo>
                  <a:pt x="0" y="503134"/>
                </a:lnTo>
                <a:lnTo>
                  <a:pt x="0" y="0"/>
                </a:lnTo>
                <a:close/>
              </a:path>
            </a:pathLst>
          </a:custGeom>
          <a:blipFill>
            <a:blip r:embed="rId4"/>
            <a:stretch>
              <a:fillRect/>
            </a:stretch>
          </a:blipFill>
        </p:spPr>
      </p:sp>
      <p:sp>
        <p:nvSpPr>
          <p:cNvPr id="5" name="Freeform 5"/>
          <p:cNvSpPr/>
          <p:nvPr/>
        </p:nvSpPr>
        <p:spPr>
          <a:xfrm>
            <a:off x="2649622" y="2516516"/>
            <a:ext cx="1242571" cy="647256"/>
          </a:xfrm>
          <a:custGeom>
            <a:avLst/>
            <a:gdLst/>
            <a:ahLst/>
            <a:cxnLst/>
            <a:rect l="l" t="t" r="r" b="b"/>
            <a:pathLst>
              <a:path w="1242571" h="647256">
                <a:moveTo>
                  <a:pt x="0" y="0"/>
                </a:moveTo>
                <a:lnTo>
                  <a:pt x="1242572" y="0"/>
                </a:lnTo>
                <a:lnTo>
                  <a:pt x="1242572" y="647256"/>
                </a:lnTo>
                <a:lnTo>
                  <a:pt x="0" y="647256"/>
                </a:lnTo>
                <a:lnTo>
                  <a:pt x="0" y="0"/>
                </a:lnTo>
                <a:close/>
              </a:path>
            </a:pathLst>
          </a:custGeom>
          <a:blipFill>
            <a:blip r:embed="rId5"/>
            <a:stretch>
              <a:fillRect/>
            </a:stretch>
          </a:blipFill>
        </p:spPr>
      </p:sp>
      <p:sp>
        <p:nvSpPr>
          <p:cNvPr id="6" name="Freeform 6"/>
          <p:cNvSpPr/>
          <p:nvPr/>
        </p:nvSpPr>
        <p:spPr>
          <a:xfrm>
            <a:off x="266228" y="1741885"/>
            <a:ext cx="1098259" cy="1098259"/>
          </a:xfrm>
          <a:custGeom>
            <a:avLst/>
            <a:gdLst/>
            <a:ahLst/>
            <a:cxnLst/>
            <a:rect l="l" t="t" r="r" b="b"/>
            <a:pathLst>
              <a:path w="1098259" h="1098259">
                <a:moveTo>
                  <a:pt x="0" y="0"/>
                </a:moveTo>
                <a:lnTo>
                  <a:pt x="1098259" y="0"/>
                </a:lnTo>
                <a:lnTo>
                  <a:pt x="1098259" y="1098259"/>
                </a:lnTo>
                <a:lnTo>
                  <a:pt x="0" y="1098259"/>
                </a:lnTo>
                <a:lnTo>
                  <a:pt x="0" y="0"/>
                </a:lnTo>
                <a:close/>
              </a:path>
            </a:pathLst>
          </a:custGeom>
          <a:blipFill>
            <a:blip r:embed="rId6"/>
            <a:stretch>
              <a:fillRect/>
            </a:stretch>
          </a:blipFill>
        </p:spPr>
      </p:sp>
      <p:sp>
        <p:nvSpPr>
          <p:cNvPr id="7" name="Freeform 7"/>
          <p:cNvSpPr/>
          <p:nvPr/>
        </p:nvSpPr>
        <p:spPr>
          <a:xfrm>
            <a:off x="1407286" y="5143500"/>
            <a:ext cx="1217896" cy="730738"/>
          </a:xfrm>
          <a:custGeom>
            <a:avLst/>
            <a:gdLst/>
            <a:ahLst/>
            <a:cxnLst/>
            <a:rect l="l" t="t" r="r" b="b"/>
            <a:pathLst>
              <a:path w="1217896" h="730738">
                <a:moveTo>
                  <a:pt x="0" y="0"/>
                </a:moveTo>
                <a:lnTo>
                  <a:pt x="1217896" y="0"/>
                </a:lnTo>
                <a:lnTo>
                  <a:pt x="1217896" y="730738"/>
                </a:lnTo>
                <a:lnTo>
                  <a:pt x="0" y="730738"/>
                </a:lnTo>
                <a:lnTo>
                  <a:pt x="0" y="0"/>
                </a:lnTo>
                <a:close/>
              </a:path>
            </a:pathLst>
          </a:custGeom>
          <a:blipFill>
            <a:blip r:embed="rId7"/>
            <a:stretch>
              <a:fillRect/>
            </a:stretch>
          </a:blipFill>
        </p:spPr>
      </p:sp>
      <p:sp>
        <p:nvSpPr>
          <p:cNvPr id="8" name="Freeform 8"/>
          <p:cNvSpPr/>
          <p:nvPr/>
        </p:nvSpPr>
        <p:spPr>
          <a:xfrm>
            <a:off x="9336589" y="9028490"/>
            <a:ext cx="3581448" cy="459619"/>
          </a:xfrm>
          <a:custGeom>
            <a:avLst/>
            <a:gdLst/>
            <a:ahLst/>
            <a:cxnLst/>
            <a:rect l="l" t="t" r="r" b="b"/>
            <a:pathLst>
              <a:path w="3581448" h="459619">
                <a:moveTo>
                  <a:pt x="0" y="0"/>
                </a:moveTo>
                <a:lnTo>
                  <a:pt x="3581448" y="0"/>
                </a:lnTo>
                <a:lnTo>
                  <a:pt x="3581448" y="459620"/>
                </a:lnTo>
                <a:lnTo>
                  <a:pt x="0" y="459620"/>
                </a:lnTo>
                <a:lnTo>
                  <a:pt x="0" y="0"/>
                </a:lnTo>
                <a:close/>
              </a:path>
            </a:pathLst>
          </a:custGeom>
          <a:blipFill>
            <a:blip r:embed="rId8"/>
            <a:stretch>
              <a:fillRect/>
            </a:stretch>
          </a:blipFill>
        </p:spPr>
      </p:sp>
      <p:sp>
        <p:nvSpPr>
          <p:cNvPr id="9" name="Freeform 9"/>
          <p:cNvSpPr/>
          <p:nvPr/>
        </p:nvSpPr>
        <p:spPr>
          <a:xfrm>
            <a:off x="12222646" y="707619"/>
            <a:ext cx="1757593" cy="804681"/>
          </a:xfrm>
          <a:custGeom>
            <a:avLst/>
            <a:gdLst/>
            <a:ahLst/>
            <a:cxnLst/>
            <a:rect l="l" t="t" r="r" b="b"/>
            <a:pathLst>
              <a:path w="1757593" h="804681">
                <a:moveTo>
                  <a:pt x="0" y="0"/>
                </a:moveTo>
                <a:lnTo>
                  <a:pt x="1757593" y="0"/>
                </a:lnTo>
                <a:lnTo>
                  <a:pt x="1757593" y="804681"/>
                </a:lnTo>
                <a:lnTo>
                  <a:pt x="0" y="804681"/>
                </a:lnTo>
                <a:lnTo>
                  <a:pt x="0" y="0"/>
                </a:lnTo>
                <a:close/>
              </a:path>
            </a:pathLst>
          </a:custGeom>
          <a:blipFill>
            <a:blip r:embed="rId9"/>
            <a:stretch>
              <a:fillRect/>
            </a:stretch>
          </a:blipFill>
        </p:spPr>
      </p:sp>
      <p:sp>
        <p:nvSpPr>
          <p:cNvPr id="10" name="Freeform 10"/>
          <p:cNvSpPr/>
          <p:nvPr/>
        </p:nvSpPr>
        <p:spPr>
          <a:xfrm>
            <a:off x="13162591" y="2361446"/>
            <a:ext cx="1604653" cy="802326"/>
          </a:xfrm>
          <a:custGeom>
            <a:avLst/>
            <a:gdLst/>
            <a:ahLst/>
            <a:cxnLst/>
            <a:rect l="l" t="t" r="r" b="b"/>
            <a:pathLst>
              <a:path w="1604653" h="802326">
                <a:moveTo>
                  <a:pt x="0" y="0"/>
                </a:moveTo>
                <a:lnTo>
                  <a:pt x="1604653" y="0"/>
                </a:lnTo>
                <a:lnTo>
                  <a:pt x="1604653" y="802326"/>
                </a:lnTo>
                <a:lnTo>
                  <a:pt x="0" y="802326"/>
                </a:lnTo>
                <a:lnTo>
                  <a:pt x="0" y="0"/>
                </a:lnTo>
                <a:close/>
              </a:path>
            </a:pathLst>
          </a:custGeom>
          <a:blipFill>
            <a:blip r:embed="rId10"/>
            <a:stretch>
              <a:fillRect/>
            </a:stretch>
          </a:blipFill>
        </p:spPr>
      </p:sp>
      <p:sp>
        <p:nvSpPr>
          <p:cNvPr id="11" name="Freeform 11"/>
          <p:cNvSpPr/>
          <p:nvPr/>
        </p:nvSpPr>
        <p:spPr>
          <a:xfrm>
            <a:off x="908866" y="7140172"/>
            <a:ext cx="1351701" cy="1096561"/>
          </a:xfrm>
          <a:custGeom>
            <a:avLst/>
            <a:gdLst/>
            <a:ahLst/>
            <a:cxnLst/>
            <a:rect l="l" t="t" r="r" b="b"/>
            <a:pathLst>
              <a:path w="1351701" h="1096561">
                <a:moveTo>
                  <a:pt x="0" y="0"/>
                </a:moveTo>
                <a:lnTo>
                  <a:pt x="1351701" y="0"/>
                </a:lnTo>
                <a:lnTo>
                  <a:pt x="1351701" y="1096561"/>
                </a:lnTo>
                <a:lnTo>
                  <a:pt x="0" y="1096561"/>
                </a:lnTo>
                <a:lnTo>
                  <a:pt x="0" y="0"/>
                </a:lnTo>
                <a:close/>
              </a:path>
            </a:pathLst>
          </a:custGeom>
          <a:blipFill>
            <a:blip r:embed="rId11"/>
            <a:stretch>
              <a:fillRect/>
            </a:stretch>
          </a:blipFill>
        </p:spPr>
      </p:sp>
      <p:sp>
        <p:nvSpPr>
          <p:cNvPr id="12" name="Freeform 12"/>
          <p:cNvSpPr/>
          <p:nvPr/>
        </p:nvSpPr>
        <p:spPr>
          <a:xfrm>
            <a:off x="15793892" y="589669"/>
            <a:ext cx="1093867" cy="1448830"/>
          </a:xfrm>
          <a:custGeom>
            <a:avLst/>
            <a:gdLst/>
            <a:ahLst/>
            <a:cxnLst/>
            <a:rect l="l" t="t" r="r" b="b"/>
            <a:pathLst>
              <a:path w="1093867" h="1448830">
                <a:moveTo>
                  <a:pt x="0" y="0"/>
                </a:moveTo>
                <a:lnTo>
                  <a:pt x="1093867" y="0"/>
                </a:lnTo>
                <a:lnTo>
                  <a:pt x="1093867" y="1448831"/>
                </a:lnTo>
                <a:lnTo>
                  <a:pt x="0" y="1448831"/>
                </a:lnTo>
                <a:lnTo>
                  <a:pt x="0" y="0"/>
                </a:lnTo>
                <a:close/>
              </a:path>
            </a:pathLst>
          </a:custGeom>
          <a:blipFill>
            <a:blip r:embed="rId12"/>
            <a:stretch>
              <a:fillRect/>
            </a:stretch>
          </a:blipFill>
        </p:spPr>
      </p:sp>
      <p:sp>
        <p:nvSpPr>
          <p:cNvPr id="13" name="Freeform 13"/>
          <p:cNvSpPr/>
          <p:nvPr/>
        </p:nvSpPr>
        <p:spPr>
          <a:xfrm>
            <a:off x="15336692" y="8934450"/>
            <a:ext cx="1024906" cy="1024906"/>
          </a:xfrm>
          <a:custGeom>
            <a:avLst/>
            <a:gdLst/>
            <a:ahLst/>
            <a:cxnLst/>
            <a:rect l="l" t="t" r="r" b="b"/>
            <a:pathLst>
              <a:path w="1024906" h="1024906">
                <a:moveTo>
                  <a:pt x="0" y="0"/>
                </a:moveTo>
                <a:lnTo>
                  <a:pt x="1024906" y="0"/>
                </a:lnTo>
                <a:lnTo>
                  <a:pt x="1024906" y="1024906"/>
                </a:lnTo>
                <a:lnTo>
                  <a:pt x="0" y="1024906"/>
                </a:lnTo>
                <a:lnTo>
                  <a:pt x="0" y="0"/>
                </a:lnTo>
                <a:close/>
              </a:path>
            </a:pathLst>
          </a:custGeom>
          <a:blipFill>
            <a:blip r:embed="rId13"/>
            <a:stretch>
              <a:fillRect/>
            </a:stretch>
          </a:blipFill>
        </p:spPr>
      </p:sp>
      <p:sp>
        <p:nvSpPr>
          <p:cNvPr id="14" name="Freeform 14"/>
          <p:cNvSpPr/>
          <p:nvPr/>
        </p:nvSpPr>
        <p:spPr>
          <a:xfrm>
            <a:off x="6447235" y="490234"/>
            <a:ext cx="996904" cy="699320"/>
          </a:xfrm>
          <a:custGeom>
            <a:avLst/>
            <a:gdLst/>
            <a:ahLst/>
            <a:cxnLst/>
            <a:rect l="l" t="t" r="r" b="b"/>
            <a:pathLst>
              <a:path w="996904" h="699320">
                <a:moveTo>
                  <a:pt x="0" y="0"/>
                </a:moveTo>
                <a:lnTo>
                  <a:pt x="996903" y="0"/>
                </a:lnTo>
                <a:lnTo>
                  <a:pt x="996903" y="699321"/>
                </a:lnTo>
                <a:lnTo>
                  <a:pt x="0" y="699321"/>
                </a:lnTo>
                <a:lnTo>
                  <a:pt x="0" y="0"/>
                </a:lnTo>
                <a:close/>
              </a:path>
            </a:pathLst>
          </a:custGeom>
          <a:blipFill>
            <a:blip r:embed="rId14"/>
            <a:stretch>
              <a:fillRect/>
            </a:stretch>
          </a:blipFill>
        </p:spPr>
      </p:sp>
      <p:sp>
        <p:nvSpPr>
          <p:cNvPr id="15" name="Freeform 15"/>
          <p:cNvSpPr/>
          <p:nvPr/>
        </p:nvSpPr>
        <p:spPr>
          <a:xfrm>
            <a:off x="13101442" y="7925562"/>
            <a:ext cx="2593092" cy="311171"/>
          </a:xfrm>
          <a:custGeom>
            <a:avLst/>
            <a:gdLst/>
            <a:ahLst/>
            <a:cxnLst/>
            <a:rect l="l" t="t" r="r" b="b"/>
            <a:pathLst>
              <a:path w="2593092" h="311171">
                <a:moveTo>
                  <a:pt x="0" y="0"/>
                </a:moveTo>
                <a:lnTo>
                  <a:pt x="2593092" y="0"/>
                </a:lnTo>
                <a:lnTo>
                  <a:pt x="2593092" y="311171"/>
                </a:lnTo>
                <a:lnTo>
                  <a:pt x="0" y="311171"/>
                </a:lnTo>
                <a:lnTo>
                  <a:pt x="0" y="0"/>
                </a:lnTo>
                <a:close/>
              </a:path>
            </a:pathLst>
          </a:custGeom>
          <a:blipFill>
            <a:blip r:embed="rId15"/>
            <a:stretch>
              <a:fillRect/>
            </a:stretch>
          </a:blipFill>
        </p:spPr>
      </p:sp>
      <p:sp>
        <p:nvSpPr>
          <p:cNvPr id="16" name="Freeform 16"/>
          <p:cNvSpPr/>
          <p:nvPr/>
        </p:nvSpPr>
        <p:spPr>
          <a:xfrm>
            <a:off x="15245852" y="5778642"/>
            <a:ext cx="2013448" cy="828390"/>
          </a:xfrm>
          <a:custGeom>
            <a:avLst/>
            <a:gdLst/>
            <a:ahLst/>
            <a:cxnLst/>
            <a:rect l="l" t="t" r="r" b="b"/>
            <a:pathLst>
              <a:path w="2013448" h="828390">
                <a:moveTo>
                  <a:pt x="0" y="0"/>
                </a:moveTo>
                <a:lnTo>
                  <a:pt x="2013448" y="0"/>
                </a:lnTo>
                <a:lnTo>
                  <a:pt x="2013448" y="828391"/>
                </a:lnTo>
                <a:lnTo>
                  <a:pt x="0" y="828391"/>
                </a:lnTo>
                <a:lnTo>
                  <a:pt x="0" y="0"/>
                </a:lnTo>
                <a:close/>
              </a:path>
            </a:pathLst>
          </a:custGeom>
          <a:blipFill>
            <a:blip r:embed="rId16"/>
            <a:stretch>
              <a:fillRect/>
            </a:stretch>
          </a:blipFill>
        </p:spPr>
      </p:sp>
      <p:sp>
        <p:nvSpPr>
          <p:cNvPr id="17" name="Freeform 17"/>
          <p:cNvSpPr/>
          <p:nvPr/>
        </p:nvSpPr>
        <p:spPr>
          <a:xfrm>
            <a:off x="16048340" y="3408526"/>
            <a:ext cx="1512576" cy="787901"/>
          </a:xfrm>
          <a:custGeom>
            <a:avLst/>
            <a:gdLst/>
            <a:ahLst/>
            <a:cxnLst/>
            <a:rect l="l" t="t" r="r" b="b"/>
            <a:pathLst>
              <a:path w="1512576" h="787901">
                <a:moveTo>
                  <a:pt x="0" y="0"/>
                </a:moveTo>
                <a:lnTo>
                  <a:pt x="1512576" y="0"/>
                </a:lnTo>
                <a:lnTo>
                  <a:pt x="1512576" y="787901"/>
                </a:lnTo>
                <a:lnTo>
                  <a:pt x="0" y="787901"/>
                </a:lnTo>
                <a:lnTo>
                  <a:pt x="0" y="0"/>
                </a:lnTo>
                <a:close/>
              </a:path>
            </a:pathLst>
          </a:custGeom>
          <a:blipFill>
            <a:blip r:embed="rId17"/>
            <a:stretch>
              <a:fillRect/>
            </a:stretch>
          </a:blipFill>
        </p:spPr>
      </p:sp>
      <p:sp>
        <p:nvSpPr>
          <p:cNvPr id="18" name="Freeform 18"/>
          <p:cNvSpPr/>
          <p:nvPr/>
        </p:nvSpPr>
        <p:spPr>
          <a:xfrm>
            <a:off x="2914883" y="8324862"/>
            <a:ext cx="1683062" cy="1122041"/>
          </a:xfrm>
          <a:custGeom>
            <a:avLst/>
            <a:gdLst/>
            <a:ahLst/>
            <a:cxnLst/>
            <a:rect l="l" t="t" r="r" b="b"/>
            <a:pathLst>
              <a:path w="1683062" h="1122041">
                <a:moveTo>
                  <a:pt x="0" y="0"/>
                </a:moveTo>
                <a:lnTo>
                  <a:pt x="1683062" y="0"/>
                </a:lnTo>
                <a:lnTo>
                  <a:pt x="1683062" y="1122041"/>
                </a:lnTo>
                <a:lnTo>
                  <a:pt x="0" y="1122041"/>
                </a:lnTo>
                <a:lnTo>
                  <a:pt x="0" y="0"/>
                </a:lnTo>
                <a:close/>
              </a:path>
            </a:pathLst>
          </a:custGeom>
          <a:blipFill>
            <a:blip r:embed="rId18"/>
            <a:stretch>
              <a:fillRect/>
            </a:stretch>
          </a:blipFill>
        </p:spPr>
      </p:sp>
      <p:sp>
        <p:nvSpPr>
          <p:cNvPr id="19" name="Freeform 19"/>
          <p:cNvSpPr/>
          <p:nvPr/>
        </p:nvSpPr>
        <p:spPr>
          <a:xfrm>
            <a:off x="5618788" y="8414640"/>
            <a:ext cx="1656894" cy="1039620"/>
          </a:xfrm>
          <a:custGeom>
            <a:avLst/>
            <a:gdLst/>
            <a:ahLst/>
            <a:cxnLst/>
            <a:rect l="l" t="t" r="r" b="b"/>
            <a:pathLst>
              <a:path w="1656894" h="1039620">
                <a:moveTo>
                  <a:pt x="0" y="0"/>
                </a:moveTo>
                <a:lnTo>
                  <a:pt x="1656894" y="0"/>
                </a:lnTo>
                <a:lnTo>
                  <a:pt x="1656894" y="1039620"/>
                </a:lnTo>
                <a:lnTo>
                  <a:pt x="0" y="103962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20"/>
          <p:cNvSpPr/>
          <p:nvPr/>
        </p:nvSpPr>
        <p:spPr>
          <a:xfrm>
            <a:off x="9336589" y="707619"/>
            <a:ext cx="1212931" cy="1212931"/>
          </a:xfrm>
          <a:custGeom>
            <a:avLst/>
            <a:gdLst/>
            <a:ahLst/>
            <a:cxnLst/>
            <a:rect l="l" t="t" r="r" b="b"/>
            <a:pathLst>
              <a:path w="1212931" h="1212931">
                <a:moveTo>
                  <a:pt x="0" y="0"/>
                </a:moveTo>
                <a:lnTo>
                  <a:pt x="1212931" y="0"/>
                </a:lnTo>
                <a:lnTo>
                  <a:pt x="1212931" y="1212931"/>
                </a:lnTo>
                <a:lnTo>
                  <a:pt x="0" y="1212931"/>
                </a:lnTo>
                <a:lnTo>
                  <a:pt x="0" y="0"/>
                </a:lnTo>
                <a:close/>
              </a:path>
            </a:pathLst>
          </a:custGeom>
          <a:blipFill>
            <a:blip r:embed="rId21"/>
            <a:stretch>
              <a:fillRect/>
            </a:stretch>
          </a:blipFill>
        </p:spPr>
      </p:sp>
      <p:sp>
        <p:nvSpPr>
          <p:cNvPr id="21" name="Freeform 21"/>
          <p:cNvSpPr/>
          <p:nvPr/>
        </p:nvSpPr>
        <p:spPr>
          <a:xfrm>
            <a:off x="6960314" y="2361446"/>
            <a:ext cx="2376275" cy="528721"/>
          </a:xfrm>
          <a:custGeom>
            <a:avLst/>
            <a:gdLst/>
            <a:ahLst/>
            <a:cxnLst/>
            <a:rect l="l" t="t" r="r" b="b"/>
            <a:pathLst>
              <a:path w="2376275" h="528721">
                <a:moveTo>
                  <a:pt x="0" y="0"/>
                </a:moveTo>
                <a:lnTo>
                  <a:pt x="2376275" y="0"/>
                </a:lnTo>
                <a:lnTo>
                  <a:pt x="2376275" y="528721"/>
                </a:lnTo>
                <a:lnTo>
                  <a:pt x="0" y="528721"/>
                </a:lnTo>
                <a:lnTo>
                  <a:pt x="0" y="0"/>
                </a:lnTo>
                <a:close/>
              </a:path>
            </a:pathLst>
          </a:custGeom>
          <a:blipFill>
            <a:blip r:embed="rId22"/>
            <a:stretch>
              <a:fillRect/>
            </a:stretch>
          </a:blipFill>
        </p:spPr>
      </p:sp>
      <p:sp>
        <p:nvSpPr>
          <p:cNvPr id="22" name="TextBox 22"/>
          <p:cNvSpPr txBox="1"/>
          <p:nvPr/>
        </p:nvSpPr>
        <p:spPr>
          <a:xfrm>
            <a:off x="4290984" y="3475441"/>
            <a:ext cx="8810459" cy="2396603"/>
          </a:xfrm>
          <a:prstGeom prst="rect">
            <a:avLst/>
          </a:prstGeom>
        </p:spPr>
        <p:txBody>
          <a:bodyPr lIns="0" tIns="0" rIns="0" bIns="0" rtlCol="0" anchor="t">
            <a:spAutoFit/>
          </a:bodyPr>
          <a:lstStyle/>
          <a:p>
            <a:pPr algn="ctr">
              <a:lnSpc>
                <a:spcPts val="3761"/>
              </a:lnSpc>
            </a:pPr>
            <a:r>
              <a:rPr lang="en-US" sz="2985">
                <a:solidFill>
                  <a:srgbClr val="120056"/>
                </a:solidFill>
                <a:latin typeface="Poppins"/>
                <a:ea typeface="Poppins"/>
                <a:cs typeface="Poppins"/>
                <a:sym typeface="Poppins"/>
              </a:rPr>
              <a:t>Und damit ihr auf euer Reise gut ausgerüstet seid, bekommt ihr jetzt eure ganz persönliche Erstitüte mit Snacks, Infos und kleinen Überlebenshelfern.</a:t>
            </a:r>
          </a:p>
          <a:p>
            <a:pPr algn="just">
              <a:lnSpc>
                <a:spcPts val="3761"/>
              </a:lnSpc>
            </a:pPr>
            <a:endParaRPr lang="en-US" sz="2985">
              <a:solidFill>
                <a:srgbClr val="120056"/>
              </a:solidFill>
              <a:latin typeface="Poppins"/>
              <a:ea typeface="Poppins"/>
              <a:cs typeface="Poppins"/>
              <a:sym typeface="Poppins"/>
            </a:endParaRPr>
          </a:p>
        </p:txBody>
      </p:sp>
      <p:sp>
        <p:nvSpPr>
          <p:cNvPr id="23" name="TextBox 23"/>
          <p:cNvSpPr txBox="1"/>
          <p:nvPr/>
        </p:nvSpPr>
        <p:spPr>
          <a:xfrm>
            <a:off x="2625182" y="5691069"/>
            <a:ext cx="12142061" cy="2260215"/>
          </a:xfrm>
          <a:prstGeom prst="rect">
            <a:avLst/>
          </a:prstGeom>
        </p:spPr>
        <p:txBody>
          <a:bodyPr lIns="0" tIns="0" rIns="0" bIns="0" rtlCol="0" anchor="t">
            <a:spAutoFit/>
          </a:bodyPr>
          <a:lstStyle/>
          <a:p>
            <a:pPr algn="ctr">
              <a:lnSpc>
                <a:spcPts val="6068"/>
              </a:lnSpc>
            </a:pPr>
            <a:r>
              <a:rPr lang="en-US" sz="3700">
                <a:solidFill>
                  <a:srgbClr val="120056"/>
                </a:solidFill>
                <a:latin typeface="Brasika"/>
                <a:ea typeface="Brasika"/>
                <a:cs typeface="Brasika"/>
                <a:sym typeface="Brasika"/>
              </a:rPr>
              <a:t>WILLKOMMEN AN BORD UND IM STUDIUM DER SOZIALPÄDAGOGIK AN DER </a:t>
            </a:r>
          </a:p>
          <a:p>
            <a:pPr algn="ctr">
              <a:lnSpc>
                <a:spcPts val="6068"/>
              </a:lnSpc>
            </a:pPr>
            <a:r>
              <a:rPr lang="en-US" sz="3700">
                <a:solidFill>
                  <a:srgbClr val="120056"/>
                </a:solidFill>
                <a:latin typeface="Brasika"/>
                <a:ea typeface="Brasika"/>
                <a:cs typeface="Brasika"/>
                <a:sym typeface="Brasika"/>
              </a:rPr>
              <a:t>TU DORTMUND!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5494282" y="1398889"/>
            <a:ext cx="7299437" cy="7489222"/>
          </a:xfrm>
          <a:custGeom>
            <a:avLst/>
            <a:gdLst/>
            <a:ahLst/>
            <a:cxnLst/>
            <a:rect l="l" t="t" r="r" b="b"/>
            <a:pathLst>
              <a:path w="7299437" h="7489222">
                <a:moveTo>
                  <a:pt x="0" y="0"/>
                </a:moveTo>
                <a:lnTo>
                  <a:pt x="7299436" y="0"/>
                </a:lnTo>
                <a:lnTo>
                  <a:pt x="7299436" y="7489222"/>
                </a:lnTo>
                <a:lnTo>
                  <a:pt x="0" y="7489222"/>
                </a:lnTo>
                <a:lnTo>
                  <a:pt x="0" y="0"/>
                </a:lnTo>
                <a:close/>
              </a:path>
            </a:pathLst>
          </a:custGeom>
          <a:blipFill>
            <a:blip r:embed="rId2"/>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TextBox 2"/>
          <p:cNvSpPr txBox="1"/>
          <p:nvPr/>
        </p:nvSpPr>
        <p:spPr>
          <a:xfrm>
            <a:off x="463817" y="710184"/>
            <a:ext cx="17360366" cy="9091041"/>
          </a:xfrm>
          <a:prstGeom prst="rect">
            <a:avLst/>
          </a:prstGeom>
        </p:spPr>
        <p:txBody>
          <a:bodyPr lIns="0" tIns="0" rIns="0" bIns="0" rtlCol="0" anchor="t">
            <a:spAutoFit/>
          </a:bodyPr>
          <a:lstStyle/>
          <a:p>
            <a:pPr marL="237492" lvl="1" indent="-118746" algn="l">
              <a:lnSpc>
                <a:spcPts val="1221"/>
              </a:lnSpc>
              <a:buFont typeface="Arial"/>
              <a:buChar char="•"/>
            </a:pPr>
            <a:r>
              <a:rPr lang="en-US" sz="1100" u="sng">
                <a:solidFill>
                  <a:srgbClr val="000000"/>
                </a:solidFill>
                <a:latin typeface="Poppins"/>
                <a:ea typeface="Poppins"/>
                <a:cs typeface="Poppins"/>
                <a:sym typeface="Poppins"/>
                <a:hlinkClick r:id="rId2" tooltip="https://www.google.com/imgres?q=Dortmunder%20Kronen%20Logo%20transparenter%20Hintergrund&amp;imgurl=https%3A%2F%2Fwww.designtagebuch.de%2Fwp-content%2Fuploads%2Fmediathek%2F%2F2018%2F11%2Fdortmunder-kronen-logo.jpg&amp;imgrefurl=https%3A%2F%2Fwww.designtagebuch.de%2Fdortmunder-kronen-im-neuen-design%2F&amp;docid=XQvfoI8Pcgl-rM&amp;tbnid=ZBRLOwUBiU2iYM&amp;vet=12ahUKEwiQq8C30aiOAxVE2gIHHTZvOAQQM3oECB4QAA..i&amp;w=1500&amp;h=1100&amp;hcb=2&amp;ved=2ahUKEwiQq8C30aiOAxVE2gIHHTZvOAQQM3oECB4QAA"/>
              </a:rPr>
              <a:t>HTTPS://WWW.GOOGLE.COM/IMGRES?Q=DORTMUNDER%20KRONEN%20LOGO%20TRANSPARENTER%20HINTERGRUND&amp;IMGURL=HTTPS%3A%2F%2FWWW.DESIGNTAGEBUCH.DE%2FWP-CONTENT%2FUPLOADS%2FMEDIATHEK%2F%2F2018%2F11%2FDORTMUNDER-KRONEN-LOGO.JPG&amp;IMGREFURL=HTTPS%3A%2F%2FWWW.DESIGNTAGEBUCH.DE%2FDORTMUNDER-KRONEN-IM-NEUEN-DESIGN%2F&amp;DOCID=XQVFOI8PCGL-RM&amp;TBNID=ZBRLOWUBIU2IYM&amp;VET=12AHUKEWIQQ8C30AIOAXVE2GIHHTZVOAQQM3OECB4QAA..I&amp;W=1500&amp;H=1100&amp;HCB=2&amp;VED=2AHUKEWIQQ8C30AIOAXVE2GIHHTZVOAQQM3OECB4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FICKEN%20LOGO%20TRANSPARENTER%20HINTERGRUND&amp;IMGURL=HTTPS%3A%2F%2FWWW.PARTY-KNEIPE-BAR.COM%2FUPLOAD%2FPRODUKTBILDER%2FAUTOAUFKLEBER-LOGO-SCHWARZ-ROT-590.JPG&amp;IMGREFURL=HTTPS%3A%2F%2FWWW.PARTY-KNEIPE-BAR.COM%2FDE%2FAUTOAUFKLEBER-LOGO-SCHWARZ-ROT&amp;DOCID=FH_VUGXW1WFLPM&amp;TBNID=OFPERXPP8M_T3M&amp;VET=12AHUKEWJK2APT0AIOAXWS2WIHHDG1AF0QM3OECBKQAA..I&amp;W=552&amp;H=590&amp;HCB=2&amp;VED=2AHUKEWJK2APT0AIOAXWS2WIHHDG1AF0QM3OECBK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HTTPS://UPLOAD.WIKIMEDIA.ORG/WIKIPEDIA/DE/THUMB/5/5A/INNOCENT_LOGO.SVG/864PX-INNOCENT_LOGO.SVG.PNG?20120907124525</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G%C3%B6NRGY%20LOGO&amp;IMGURL=HTTP%3A%2F%2FGOENRGY-B2B.COM%2FCDN%2FSHOP%2FFILES%2FLOGO_GONRGY_B_2000PX_6BB7D585-EA2E-466F-99A0-ED1282C07B05.PNG%3FHEIGHT%3D628%26PAD_COLOR%3DFFFFFF%26V%3D1727187218%26WIDTH%3D1200&amp;IMGREFURL=HTTPS%3A%2F%2FGOENRGY-B2B.COM%2F&amp;DOCID=LG-7RDR37R74AM&amp;TBNID=B55WKFVORRDLTM&amp;VET=12AHUKEWII2REX0QIOAXXJ-GIHHZ6BGO8QM3OECBWQAA..I&amp;W=1200&amp;H=628&amp;HCB=2&amp;VED=2AHUKEWII2REX0QIOAXXJ-GIHHZ6BGO8QM3OECBW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CARISSIMA%20LOGO&amp;IMGURL=HTTPS%3A%2F%2FWWW.CARISSIMA-LIQUORI.DE%2FWP-CONTENT%2FUPLOADS%2F2022%2F12%2FCROPPED-LOGO-QUADRAT.JPG&amp;IMGREFURL=HTTPS%3A%2F%2FWWW.CARISSIMA-LIQUORI.DE%2F&amp;DOCID=63OE7PGKUABGSM&amp;TBNID=XVYDYE_ELGGEUM&amp;VET=12AHUKEWIXOUHK0QIOAXXP9AIHHBCUI8WQM3OECB0QAA..I&amp;W=512&amp;H=512&amp;HCB=2&amp;VED=2AHUKEWIXOUHK0QIOAXXP9AIHHBCUI8WQM3OECB0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ZETTI%20LOGO&amp;IMGURL=HTTPS%3A%2F%2FWWW.CFH.DE%2FWP-CONTENT%2FUPLOADS%2F2024%2F02%2FZETTI-1.PNG&amp;IMGREFURL=HTTPS%3A%2F%2FWWW.CFH.DE%2FPROJECT%2FGOLDECK-SUESSWAREN-GMBH%2F&amp;DOCID=0Z472-RUO0U4TM&amp;TBNID=DMQQ14PLOZ6ORM&amp;VET=12AHUKEWIMQMSV06IOAXVR0GIHHYJDDHQQM3OECB0QAA..I&amp;W=2292&amp;H=1374&amp;HCB=2&amp;VED=2AHUKEWIMQMSV06IOAXVR0GIHHYJDDHQQM3OECB0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BOULDERWELT%20DORTMUND%20LOGO&amp;IMGURL=HTTPS%3A%2F%2FWWW.BOULDERWELT-DORTMUND.DE%2FWP-CONTENT%2FUPLOADS%2F2018%2F09%2FBW_LOGO_DORTMUND.PNG&amp;IMGREFURL=HTTPS%3A%2F%2FWWW.BOULDERWELT-DORTMUND.DE%2F&amp;DOCID=MA0YLJLCGL8AUM&amp;TBNID=4OFIWHICU-YQQM&amp;VET=12AHUKEWJQIN2806IOAXV99AIHHF_KJNQQM3OFCIQBEAA..I&amp;W=849&amp;H=110&amp;HCB=2&amp;VED=2AHUKEWJQIN2806IOAXV99AIHHF_KJNQQM3OFCIQBE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EISSPORTZENTRUM%20WESTFALEN%20LOGO&amp;IMGURL=HTTPS%3A%2F%2FWWW.EISSPORTZENTRUM-WESTFALEN.DE%2FWP-CONTENT%2FUPLOADS%2F2017%2F11%2FCROPPED-ESZ_LOGO_FAVICON-1.JPG&amp;IMGREFURL=HTTPS%3A%2F%2FWWW.EISSPORTZENTRUM-WESTFALEN.DE%2F&amp;DOCID=4XF2AD5SL4LFRM&amp;TBNID=D25SWBE90Q_KBM&amp;VET=12AHUKEWIY9YFY06IOAXV63AIHHYOIOKWQM3OECBOQAA..I&amp;W=502&amp;H=146&amp;HCB=2&amp;VED=2AHUKEWIY9YFY06IOAXV63AIHHYOIOKWQM3OECBO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BIERBACHELOR%20DORTMUND%20LOGO&amp;IMGURL=HTTPS%3A%2F%2FWWW.BIERBACHELOR.COM%2FWP-CONTENT%2FUPLOADS%2FBIER_BACHELOR_SCHWARZ.PNG&amp;IMGREFURL=HTTPS%3A%2F%2FWWW.BIERBACHELOR.COM%2F&amp;DOCID=GSNNYCOLCOFDDM&amp;TBNID=XNN9PIGFOMYDDM&amp;VET=12AHUKEWJEKCH506IOAXVY2GIHHUHRGMMQM3OECBGQAA..I&amp;W=340&amp;H=156&amp;HCB=2&amp;VED=2AHUKEWJEKCH506IOAXVY2GIHHUHRGMMQM3OECBG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IMGRES?Q=MYMENSE%20HTTPS://WWW.GOOGLE.COM/IMGRES?Q=SCHNEIDER%20LOGO&amp;IMGURL=HTTPS%3A%2F%2FFITTINGTEILE.DE%2FMEDIA%2FIMAGE%2F54%2FC6%2F69%2FSCHNEIDER-LOGO.PNG&amp;IMGREFURL=HTTPS%3A%2F%2FFITTINGTEILE.DE%2FSCHNEIDER%2F&amp;DOCID=ZWTO-BYBWBPLKM&amp;TBNID=ETYXZV52_YPMPM&amp;VET=12AHUKEWITG__V1KIOAXXD6AIHHAWYLMYQM3OECCSQAA..I&amp;W=400&amp;H=325&amp;HCB=2&amp;VED=2AHUKEWITG__V1KIOAXXD6AIHHAWYLMYQM3OECCSQAALOGO&amp;IMGURL=HTTPS%3A%2F%2FMYMENSE.DE%2FCDN%2FSHOP%2FFILES%2FIMAGE00001.PNG%3FV%3D1724667120%26WIDTH%3D1182&amp;IMGREFURL=HTTPS%3A%2F%2FMYMENSE.DE%2F%3FSRSLTID%3DAFMBOOPBI14JAPSGSEV2GBDHNTBAIBSBVPJ8TKPT1TUEKVIWYJWH-WMT&amp;DOCID=GO_MXBGLLK1AIM&amp;TBNID=8SJNK4QMZCRQ_M&amp;VET=12AHUKEWJVY6631KIOAXVZ0AIHHV92LVAQM3OECGYQAA..I&amp;W=1182&amp;H=591&amp;HCB=2&amp;VED=2AHUKEWJVY6631KIOAXVZ0AIHHV92LVAQM3OECGYQAA</a:t>
            </a:r>
          </a:p>
          <a:p>
            <a:pPr marL="237492" lvl="1" indent="-118746" algn="l">
              <a:lnSpc>
                <a:spcPts val="1221"/>
              </a:lnSpc>
              <a:buFont typeface="Arial"/>
              <a:buChar char="•"/>
            </a:pPr>
            <a:r>
              <a:rPr lang="en-US" sz="1100" u="sng">
                <a:solidFill>
                  <a:srgbClr val="000000"/>
                </a:solidFill>
                <a:latin typeface="Poppins"/>
                <a:ea typeface="Poppins"/>
                <a:cs typeface="Poppins"/>
                <a:sym typeface="Poppins"/>
              </a:rPr>
              <a:t>HTTPS://WWW.GOOGLE.COM/URL?SA=I&amp;URL=HTTPS%3A%2F%2FEINHORN.MY%2FNEU_EINHORN_WORTBILD-4%2F&amp;PSIG=AOVVAW2V7EA3MNH6MENH2UMBZGKQ&amp;UST=1751906133940000&amp;SOURCE=IMAGES&amp;CD=VFE&amp;OPI=89978449&amp;VED=0CBEQJRXQFWOTCNJNK5PVQI4DFQAAAAADAAAAABAE</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GOOGLE.COM/IMGRES?Q=STOLLEN%20134%20LOGO&amp;IMGURL=HTTPS%3A%2F%2FWWW.STOLLEN134.DE%2FWP-CONTENT%2FUPLOADS%2F2024%2F11%2FCROPPED-LOGO.PNG&amp;IMGREFURL=HTTPS%3A%2F%2FWWW.STOLLEN134.DE%2F&amp;DOCID=ZFQB7TPTHC06XM&amp;TBNID=PPYMH6G3ILQYNM&amp;VET=12AHUKEWIMMCO61AIOAXUYZWIHHWOUHXGQM3OECBYQAA..I&amp;W=512&amp;H=512&amp;HCB=2&amp;VED=2AHUKEWIMMCO61AIOAXUYZWIHHWOUHXGQM3OECBYQAA</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GOOGLE.COM/IMGRES?Q=BAD-REICHENHALLER%20%20LOGO&amp;IMGURL=HTTPS%3A%2F%2FWWW.BAD-REICHENHALLER-SHOP.DE%2FSTATIC%2FVERSION1750925969%2FFRONTEND%2FMGS%2FETHAN_BRH2019_CHILD%2FDE_DE%2FIMAGES%2FLOGO_BRH_2022.PNG&amp;IMGREFURL=HTTPS%3A%2F%2FWWW.BAD-REICHENHALLER-SHOP.DE%2F&amp;DOCID=1KPFFNB6FK3W6M&amp;TBNID=W0-EB003FSBTUM&amp;VET=12AHUKEWJS6-_L1AIOAXWP-AIHHRFXBB0QM3OECBYQAA..I&amp;W=294&amp;H=206&amp;HCB=2&amp;VED=2AHUKEWJS6-_L1AIOAXWP-AIHHRFXBB0QM3OECBYQAA</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GOOGLE.COM/IMGRES?Q=AMORELIE%20LOGO&amp;IMGURL=HTTPS%3A%2F%2FUPLOAD.WIKIMEDIA.ORG%2FWIKIPEDIA%2FCOMMONS%2F0%2F01%2FAMORELIE_LOGO.SVG&amp;IMGREFURL=HTTPS%3A%2F%2FDE.M.WIKIPEDIA.ORG%2FWIKI%2FDATEI%3AAMORELIE_LOGO.SVG&amp;DOCID=CXD-U-RPALD62M&amp;TBNID=FOYNGTR_IBJJIM&amp;VET=12AHUKEWJVMVIC1QIOAXVS2WIHHTXCNRSQM3OECBQQAA..I&amp;W=1024&amp;H=123&amp;HCB=2&amp;VED=2AHUKEWJVMVIC1QIOAXVS2WIHHTXCNRSQM3OECBQQAA</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GOOGLE.COM/IMGRES?Q=PLASMASPENDE%20LOGO&amp;IMGURL=HTTPS%3A%2F%2FWWW.PLASMASERVICE.DE%2FFILES%2FJPG6%2FPSE-LOGO-2017_BUTTON.JPG&amp;IMGREFURL=HTTPS%3A%2F%2FWWW.PLASMASERVICE.DE%2FDE%2FPLASMA_SPENDEN%2FDOWNLOADS.CFM&amp;DOCID=OZUROXH6UTQG1M&amp;TBNID=0SYZRA5FNBNQPM&amp;VET=12AHUKEWJB5TZB1QIOAXV7XGIHHXEWJPGQM3OECGQQAA..I&amp;W=607&amp;H=250&amp;HCB=2&amp;VED=2AHUKEWJB5TZB1QIOAXV7XGIHHXEWJPGQM3OECGQQAA</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GOOGLE.COM/IMGRES?Q=FITX%20LOGO&amp;IMGURL=HTTPS%3A%2F%2FUPLOAD.WIKIMEDIA.ORG%2FWIKIPEDIA%2FCOMMONS%2F7%2F74%2FLOGO_FITX_DEUTSCHLAND_GMBH.SVG&amp;IMGREFURL=HTTPS%3A%2F%2FDE.M.WIKIPEDIA.ORG%2FWIKI%2FDATEI%3ALOGO_FITX_DEUTSCHLAND_GMBH.SVG&amp;DOCID=I20BILPQ7SMVVM&amp;TBNID=SRIO67DWAFYSFM&amp;VET=12AHUKEWIT14L21QIOAXWT2AIHHXE-KYKQM3OECBWQAA..I&amp;W=800&amp;H=418&amp;HCB=2&amp;VED=2AHUKEWIT14L21QIOAXWT2AIHHXE-KYKQM3OECBWQAA</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HTTPS://KJD.DE/KJP-KATHOLISCHE-JUGENDHILFE-DORTMUND-ENTWICKLUNG</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HTTPS://WWW.MAGDEBURG.DE/MEDIA/CUSTOM/37_26285_1_G.JPG?1592999283</a:t>
            </a:r>
          </a:p>
          <a:p>
            <a:pPr marL="280671" lvl="1" indent="-140336" algn="l">
              <a:lnSpc>
                <a:spcPts val="1443"/>
              </a:lnSpc>
              <a:buFont typeface="Arial"/>
              <a:buChar char="•"/>
            </a:pPr>
            <a:r>
              <a:rPr lang="en-US" sz="1300" u="sng">
                <a:solidFill>
                  <a:srgbClr val="000000"/>
                </a:solidFill>
                <a:latin typeface="Poppins"/>
                <a:ea typeface="Poppins"/>
                <a:cs typeface="Poppins"/>
                <a:sym typeface="Poppins"/>
              </a:rPr>
              <a:t>HTTPS://WWW.GOOGLE.COM/IMGRES?Q=CAMPUSHELD%20LOGO&amp;IMGURL=HTTPS%3A%2F%2FWWW.CAMPUSHELD.COM%2FWP-CONTENT%2FUPLOADS%2F2021%2F02%2FCAMPUSHELD_LOGO_1000X1000PX.JPG&amp;IMGREFURL=HTTPS%3A%2F%2FWWW.CAMPUSHELD.COM%2F&amp;DOCID=V2BUXB0RAIIFPM&amp;TBNID=YGDRRKWSPLPW4M&amp;VET=12AHUKEWIPJ56Q5UGPAXUT-QIHHRHCFCAQM3OECBYQAA..I&amp;W=1000&amp;H=223&amp;HCB=2&amp;VED=2AHUKEWIPJ56Q5UGPAXUT-QIHHRHCFCAQM3OECBYQAA </a:t>
            </a:r>
          </a:p>
          <a:p>
            <a:pPr algn="l">
              <a:lnSpc>
                <a:spcPts val="1443"/>
              </a:lnSpc>
            </a:pPr>
            <a:endParaRPr lang="en-US" sz="1300" u="sng">
              <a:solidFill>
                <a:srgbClr val="000000"/>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0" y="0"/>
            <a:ext cx="3340161" cy="6958668"/>
          </a:xfrm>
          <a:custGeom>
            <a:avLst/>
            <a:gdLst/>
            <a:ahLst/>
            <a:cxnLst/>
            <a:rect l="l" t="t" r="r" b="b"/>
            <a:pathLst>
              <a:path w="3340161" h="6958668">
                <a:moveTo>
                  <a:pt x="0" y="0"/>
                </a:moveTo>
                <a:lnTo>
                  <a:pt x="3340161" y="0"/>
                </a:lnTo>
                <a:lnTo>
                  <a:pt x="3340161" y="6958668"/>
                </a:lnTo>
                <a:lnTo>
                  <a:pt x="0" y="695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80198" y="4643194"/>
            <a:ext cx="2979764" cy="842305"/>
            <a:chOff x="0" y="0"/>
            <a:chExt cx="939866" cy="265677"/>
          </a:xfrm>
        </p:grpSpPr>
        <p:sp>
          <p:nvSpPr>
            <p:cNvPr id="4" name="Freeform 4"/>
            <p:cNvSpPr/>
            <p:nvPr/>
          </p:nvSpPr>
          <p:spPr>
            <a:xfrm>
              <a:off x="0" y="0"/>
              <a:ext cx="939866" cy="265677"/>
            </a:xfrm>
            <a:custGeom>
              <a:avLst/>
              <a:gdLst/>
              <a:ahLst/>
              <a:cxnLst/>
              <a:rect l="l" t="t" r="r" b="b"/>
              <a:pathLst>
                <a:path w="939866" h="265677">
                  <a:moveTo>
                    <a:pt x="0" y="0"/>
                  </a:moveTo>
                  <a:lnTo>
                    <a:pt x="939866" y="0"/>
                  </a:lnTo>
                  <a:lnTo>
                    <a:pt x="939866" y="265677"/>
                  </a:lnTo>
                  <a:lnTo>
                    <a:pt x="0" y="265677"/>
                  </a:lnTo>
                  <a:close/>
                </a:path>
              </a:pathLst>
            </a:custGeom>
            <a:solidFill>
              <a:srgbClr val="120056"/>
            </a:solidFill>
          </p:spPr>
        </p:sp>
        <p:sp>
          <p:nvSpPr>
            <p:cNvPr id="5" name="TextBox 5"/>
            <p:cNvSpPr txBox="1"/>
            <p:nvPr/>
          </p:nvSpPr>
          <p:spPr>
            <a:xfrm>
              <a:off x="0" y="-38100"/>
              <a:ext cx="939866" cy="30377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511991"/>
            <a:ext cx="3170562" cy="3131203"/>
            <a:chOff x="0" y="0"/>
            <a:chExt cx="1000047" cy="987632"/>
          </a:xfrm>
        </p:grpSpPr>
        <p:sp>
          <p:nvSpPr>
            <p:cNvPr id="7" name="Freeform 7"/>
            <p:cNvSpPr/>
            <p:nvPr/>
          </p:nvSpPr>
          <p:spPr>
            <a:xfrm>
              <a:off x="0" y="0"/>
              <a:ext cx="1000047" cy="987632"/>
            </a:xfrm>
            <a:custGeom>
              <a:avLst/>
              <a:gdLst/>
              <a:ahLst/>
              <a:cxnLst/>
              <a:rect l="l" t="t" r="r" b="b"/>
              <a:pathLst>
                <a:path w="1000047" h="987632">
                  <a:moveTo>
                    <a:pt x="0" y="0"/>
                  </a:moveTo>
                  <a:lnTo>
                    <a:pt x="1000047" y="0"/>
                  </a:lnTo>
                  <a:lnTo>
                    <a:pt x="1000047" y="987632"/>
                  </a:lnTo>
                  <a:lnTo>
                    <a:pt x="0" y="987632"/>
                  </a:lnTo>
                  <a:close/>
                </a:path>
              </a:pathLst>
            </a:custGeom>
            <a:solidFill>
              <a:srgbClr val="800059"/>
            </a:solidFill>
          </p:spPr>
        </p:sp>
        <p:sp>
          <p:nvSpPr>
            <p:cNvPr id="8" name="TextBox 8"/>
            <p:cNvSpPr txBox="1"/>
            <p:nvPr/>
          </p:nvSpPr>
          <p:spPr>
            <a:xfrm>
              <a:off x="0" y="-38100"/>
              <a:ext cx="1000047" cy="102573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691511" y="7617231"/>
            <a:ext cx="3607804" cy="1360443"/>
          </a:xfrm>
          <a:custGeom>
            <a:avLst/>
            <a:gdLst/>
            <a:ahLst/>
            <a:cxnLst/>
            <a:rect l="l" t="t" r="r" b="b"/>
            <a:pathLst>
              <a:path w="3607804" h="1360443">
                <a:moveTo>
                  <a:pt x="0" y="0"/>
                </a:moveTo>
                <a:lnTo>
                  <a:pt x="3607805" y="0"/>
                </a:lnTo>
                <a:lnTo>
                  <a:pt x="3607805" y="1360443"/>
                </a:lnTo>
                <a:lnTo>
                  <a:pt x="0" y="1360443"/>
                </a:lnTo>
                <a:lnTo>
                  <a:pt x="0" y="0"/>
                </a:lnTo>
                <a:close/>
              </a:path>
            </a:pathLst>
          </a:custGeom>
          <a:blipFill>
            <a:blip r:embed="rId5"/>
            <a:stretch>
              <a:fillRect/>
            </a:stretch>
          </a:blipFill>
        </p:spPr>
      </p:sp>
      <p:sp>
        <p:nvSpPr>
          <p:cNvPr id="10" name="TextBox 10"/>
          <p:cNvSpPr txBox="1"/>
          <p:nvPr/>
        </p:nvSpPr>
        <p:spPr>
          <a:xfrm>
            <a:off x="4834019" y="821039"/>
            <a:ext cx="13111081" cy="5583927"/>
          </a:xfrm>
          <a:prstGeom prst="rect">
            <a:avLst/>
          </a:prstGeom>
        </p:spPr>
        <p:txBody>
          <a:bodyPr lIns="0" tIns="0" rIns="0" bIns="0" rtlCol="0" anchor="t">
            <a:spAutoFit/>
          </a:bodyPr>
          <a:lstStyle/>
          <a:p>
            <a:pPr algn="l">
              <a:lnSpc>
                <a:spcPts val="7504"/>
              </a:lnSpc>
            </a:pPr>
            <a:r>
              <a:rPr lang="en-US" sz="4414" b="1">
                <a:solidFill>
                  <a:srgbClr val="120056"/>
                </a:solidFill>
                <a:latin typeface="Poppins Bold"/>
                <a:ea typeface="Poppins Bold"/>
                <a:cs typeface="Poppins Bold"/>
                <a:sym typeface="Poppins Bold"/>
              </a:rPr>
              <a:t>Speed Check-in: Wer ist mit an Board?</a:t>
            </a:r>
          </a:p>
          <a:p>
            <a:pPr marL="780296" lvl="1" indent="-390148" algn="l">
              <a:lnSpc>
                <a:spcPts val="6144"/>
              </a:lnSpc>
              <a:buFont typeface="Arial"/>
              <a:buChar char="•"/>
            </a:pPr>
            <a:r>
              <a:rPr lang="en-US" sz="3614">
                <a:solidFill>
                  <a:srgbClr val="120056"/>
                </a:solidFill>
                <a:latin typeface="Poppins"/>
                <a:ea typeface="Poppins"/>
                <a:cs typeface="Poppins"/>
                <a:sym typeface="Poppins"/>
              </a:rPr>
              <a:t>Die Fachschaftsmitglieder*innen stellen euch Fragen.</a:t>
            </a:r>
          </a:p>
          <a:p>
            <a:pPr marL="780296" lvl="1" indent="-390148" algn="l">
              <a:lnSpc>
                <a:spcPts val="6144"/>
              </a:lnSpc>
              <a:buFont typeface="Arial"/>
              <a:buChar char="•"/>
            </a:pPr>
            <a:r>
              <a:rPr lang="en-US" sz="3614">
                <a:solidFill>
                  <a:srgbClr val="120056"/>
                </a:solidFill>
                <a:latin typeface="Poppins"/>
                <a:ea typeface="Poppins"/>
                <a:cs typeface="Poppins"/>
                <a:sym typeface="Poppins"/>
              </a:rPr>
              <a:t>Wenn ihr diese mit “Ja” beantworten könnt, dann hebt bitte die Hand.</a:t>
            </a:r>
          </a:p>
          <a:p>
            <a:pPr marL="780296" lvl="1" indent="-390148" algn="l">
              <a:lnSpc>
                <a:spcPts val="6144"/>
              </a:lnSpc>
              <a:buFont typeface="Arial"/>
              <a:buChar char="•"/>
            </a:pPr>
            <a:r>
              <a:rPr lang="en-US" sz="3614">
                <a:solidFill>
                  <a:srgbClr val="120056"/>
                </a:solidFill>
                <a:latin typeface="Poppins"/>
                <a:ea typeface="Poppins"/>
                <a:cs typeface="Poppins"/>
                <a:sym typeface="Poppins"/>
              </a:rPr>
              <a:t>Im Anschluss geben wir euch 30 Sekunden Zeit, um euch kurz umzuschauen und erste Gemeinsamkeiten zu entdecken. </a:t>
            </a:r>
          </a:p>
        </p:txBody>
      </p:sp>
      <p:sp>
        <p:nvSpPr>
          <p:cNvPr id="11" name="Freeform 11"/>
          <p:cNvSpPr/>
          <p:nvPr/>
        </p:nvSpPr>
        <p:spPr>
          <a:xfrm>
            <a:off x="5964444" y="7617231"/>
            <a:ext cx="1498194" cy="1498194"/>
          </a:xfrm>
          <a:custGeom>
            <a:avLst/>
            <a:gdLst/>
            <a:ahLst/>
            <a:cxnLst/>
            <a:rect l="l" t="t" r="r" b="b"/>
            <a:pathLst>
              <a:path w="1498194" h="1498194">
                <a:moveTo>
                  <a:pt x="0" y="0"/>
                </a:moveTo>
                <a:lnTo>
                  <a:pt x="1498194" y="0"/>
                </a:lnTo>
                <a:lnTo>
                  <a:pt x="1498194" y="1498194"/>
                </a:lnTo>
                <a:lnTo>
                  <a:pt x="0" y="1498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3451841" y="7236231"/>
            <a:ext cx="2801651" cy="2526894"/>
          </a:xfrm>
          <a:custGeom>
            <a:avLst/>
            <a:gdLst/>
            <a:ahLst/>
            <a:cxnLst/>
            <a:rect l="l" t="t" r="r" b="b"/>
            <a:pathLst>
              <a:path w="2801651" h="2526894">
                <a:moveTo>
                  <a:pt x="0" y="0"/>
                </a:moveTo>
                <a:lnTo>
                  <a:pt x="2801650" y="0"/>
                </a:lnTo>
                <a:lnTo>
                  <a:pt x="2801650" y="2526894"/>
                </a:lnTo>
                <a:lnTo>
                  <a:pt x="0" y="2526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4109206" y="7750581"/>
            <a:ext cx="1737975" cy="1292421"/>
          </a:xfrm>
          <a:custGeom>
            <a:avLst/>
            <a:gdLst/>
            <a:ahLst/>
            <a:cxnLst/>
            <a:rect l="l" t="t" r="r" b="b"/>
            <a:pathLst>
              <a:path w="1737975" h="1292421">
                <a:moveTo>
                  <a:pt x="0" y="0"/>
                </a:moveTo>
                <a:lnTo>
                  <a:pt x="1737974" y="0"/>
                </a:lnTo>
                <a:lnTo>
                  <a:pt x="1737974" y="1292421"/>
                </a:lnTo>
                <a:lnTo>
                  <a:pt x="0" y="1292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2265089"/>
            <a:ext cx="3340161" cy="1476501"/>
          </a:xfrm>
          <a:prstGeom prst="rect">
            <a:avLst/>
          </a:prstGeom>
        </p:spPr>
        <p:txBody>
          <a:bodyPr lIns="0" tIns="0" rIns="0" bIns="0" rtlCol="0" anchor="t">
            <a:spAutoFit/>
          </a:bodyPr>
          <a:lstStyle/>
          <a:p>
            <a:pPr algn="ctr">
              <a:lnSpc>
                <a:spcPts val="5562"/>
              </a:lnSpc>
              <a:spcBef>
                <a:spcPct val="0"/>
              </a:spcBef>
            </a:pPr>
            <a:r>
              <a:rPr lang="en-US" sz="5011">
                <a:solidFill>
                  <a:srgbClr val="FDF4E0"/>
                </a:solidFill>
                <a:latin typeface="Brasika"/>
                <a:ea typeface="Brasika"/>
                <a:cs typeface="Brasika"/>
                <a:sym typeface="Brasika"/>
              </a:rPr>
              <a:t>BOARD-ING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2233350" y="4762799"/>
            <a:ext cx="4495501" cy="4495501"/>
          </a:xfrm>
          <a:custGeom>
            <a:avLst/>
            <a:gdLst/>
            <a:ahLst/>
            <a:cxnLst/>
            <a:rect l="l" t="t" r="r" b="b"/>
            <a:pathLst>
              <a:path w="4495501" h="4495501">
                <a:moveTo>
                  <a:pt x="0" y="0"/>
                </a:moveTo>
                <a:lnTo>
                  <a:pt x="4495501" y="0"/>
                </a:lnTo>
                <a:lnTo>
                  <a:pt x="4495501" y="4495501"/>
                </a:lnTo>
                <a:lnTo>
                  <a:pt x="0" y="4495501"/>
                </a:lnTo>
                <a:lnTo>
                  <a:pt x="0" y="0"/>
                </a:lnTo>
                <a:close/>
              </a:path>
            </a:pathLst>
          </a:custGeom>
          <a:blipFill>
            <a:blip r:embed="rId2"/>
            <a:stretch>
              <a:fillRect/>
            </a:stretch>
          </a:blipFill>
        </p:spPr>
      </p:sp>
      <p:sp>
        <p:nvSpPr>
          <p:cNvPr id="3" name="Freeform 3"/>
          <p:cNvSpPr/>
          <p:nvPr/>
        </p:nvSpPr>
        <p:spPr>
          <a:xfrm>
            <a:off x="11559149" y="4762799"/>
            <a:ext cx="4495501" cy="4495501"/>
          </a:xfrm>
          <a:custGeom>
            <a:avLst/>
            <a:gdLst/>
            <a:ahLst/>
            <a:cxnLst/>
            <a:rect l="l" t="t" r="r" b="b"/>
            <a:pathLst>
              <a:path w="4495501" h="4495501">
                <a:moveTo>
                  <a:pt x="0" y="0"/>
                </a:moveTo>
                <a:lnTo>
                  <a:pt x="4495501" y="0"/>
                </a:lnTo>
                <a:lnTo>
                  <a:pt x="4495501" y="4495501"/>
                </a:lnTo>
                <a:lnTo>
                  <a:pt x="0" y="4495501"/>
                </a:lnTo>
                <a:lnTo>
                  <a:pt x="0" y="0"/>
                </a:lnTo>
                <a:close/>
              </a:path>
            </a:pathLst>
          </a:custGeom>
          <a:blipFill>
            <a:blip r:embed="rId3"/>
            <a:stretch>
              <a:fillRect/>
            </a:stretch>
          </a:blipFill>
        </p:spPr>
      </p:sp>
      <p:sp>
        <p:nvSpPr>
          <p:cNvPr id="4" name="TextBox 4"/>
          <p:cNvSpPr txBox="1"/>
          <p:nvPr/>
        </p:nvSpPr>
        <p:spPr>
          <a:xfrm>
            <a:off x="6573282" y="1078214"/>
            <a:ext cx="5141436" cy="669417"/>
          </a:xfrm>
          <a:prstGeom prst="rect">
            <a:avLst/>
          </a:prstGeom>
        </p:spPr>
        <p:txBody>
          <a:bodyPr lIns="0" tIns="0" rIns="0" bIns="0" rtlCol="0" anchor="t">
            <a:spAutoFit/>
          </a:bodyPr>
          <a:lstStyle/>
          <a:p>
            <a:pPr algn="ctr">
              <a:lnSpc>
                <a:spcPts val="4884"/>
              </a:lnSpc>
              <a:spcBef>
                <a:spcPct val="0"/>
              </a:spcBef>
            </a:pPr>
            <a:r>
              <a:rPr lang="en-US" sz="4400" b="1">
                <a:solidFill>
                  <a:srgbClr val="120056"/>
                </a:solidFill>
                <a:latin typeface="Poppins Bold"/>
                <a:ea typeface="Poppins Bold"/>
                <a:cs typeface="Poppins Bold"/>
                <a:sym typeface="Poppins Bold"/>
              </a:rPr>
              <a:t>Connection is Key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rot="1830235">
            <a:off x="-2849840" y="7817227"/>
            <a:ext cx="15350134" cy="3516576"/>
          </a:xfrm>
          <a:custGeom>
            <a:avLst/>
            <a:gdLst/>
            <a:ahLst/>
            <a:cxnLst/>
            <a:rect l="l" t="t" r="r" b="b"/>
            <a:pathLst>
              <a:path w="15350134" h="3516576">
                <a:moveTo>
                  <a:pt x="0" y="0"/>
                </a:moveTo>
                <a:lnTo>
                  <a:pt x="15350134" y="0"/>
                </a:lnTo>
                <a:lnTo>
                  <a:pt x="15350134" y="3516576"/>
                </a:lnTo>
                <a:lnTo>
                  <a:pt x="0" y="3516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249314">
            <a:off x="-890089" y="-1180882"/>
            <a:ext cx="9241598" cy="4419164"/>
          </a:xfrm>
          <a:custGeom>
            <a:avLst/>
            <a:gdLst/>
            <a:ahLst/>
            <a:cxnLst/>
            <a:rect l="l" t="t" r="r" b="b"/>
            <a:pathLst>
              <a:path w="9241598" h="4419164">
                <a:moveTo>
                  <a:pt x="0" y="0"/>
                </a:moveTo>
                <a:lnTo>
                  <a:pt x="9241598" y="0"/>
                </a:lnTo>
                <a:lnTo>
                  <a:pt x="9241598" y="4419164"/>
                </a:lnTo>
                <a:lnTo>
                  <a:pt x="0" y="44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49314">
            <a:off x="13988925" y="4753703"/>
            <a:ext cx="4419164" cy="7691583"/>
          </a:xfrm>
          <a:custGeom>
            <a:avLst/>
            <a:gdLst/>
            <a:ahLst/>
            <a:cxnLst/>
            <a:rect l="l" t="t" r="r" b="b"/>
            <a:pathLst>
              <a:path w="4419164" h="7691583">
                <a:moveTo>
                  <a:pt x="0" y="0"/>
                </a:moveTo>
                <a:lnTo>
                  <a:pt x="4419164" y="0"/>
                </a:lnTo>
                <a:lnTo>
                  <a:pt x="4419164" y="7691583"/>
                </a:lnTo>
                <a:lnTo>
                  <a:pt x="0" y="769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773982" y="2973649"/>
            <a:ext cx="8238130" cy="4301603"/>
          </a:xfrm>
          <a:prstGeom prst="rect">
            <a:avLst/>
          </a:prstGeom>
        </p:spPr>
        <p:txBody>
          <a:bodyPr lIns="0" tIns="0" rIns="0" bIns="0" rtlCol="0" anchor="t">
            <a:spAutoFit/>
          </a:bodyPr>
          <a:lstStyle/>
          <a:p>
            <a:pPr algn="just">
              <a:lnSpc>
                <a:spcPts val="3761"/>
              </a:lnSpc>
            </a:pPr>
            <a:r>
              <a:rPr lang="en-US" sz="2985">
                <a:solidFill>
                  <a:srgbClr val="120056"/>
                </a:solidFill>
                <a:latin typeface="Poppins"/>
                <a:ea typeface="Poppins"/>
                <a:cs typeface="Poppins"/>
                <a:sym typeface="Poppins"/>
              </a:rPr>
              <a:t>Bevor wir auf Flughöhe steigen, stellen wir euch die Crew an Bord vor. Die Menschen, die euch auf der Reise begleiten: Die Lehrenden, die Fachschaft und das Mentoring-Team. Sie sind eure Lots*innen, Ratgeber*innen und Kompliz*innen für Fragen, Feedback, Orientierung oder einfach für einen guten Kaffee im Café C.</a:t>
            </a:r>
          </a:p>
          <a:p>
            <a:pPr algn="just">
              <a:lnSpc>
                <a:spcPts val="3761"/>
              </a:lnSpc>
            </a:pPr>
            <a:endParaRPr lang="en-US" sz="2985">
              <a:solidFill>
                <a:srgbClr val="120056"/>
              </a:solidFill>
              <a:latin typeface="Poppins"/>
              <a:ea typeface="Poppins"/>
              <a:cs typeface="Poppins"/>
              <a:sym typeface="Poppins"/>
            </a:endParaRPr>
          </a:p>
        </p:txBody>
      </p:sp>
      <p:sp>
        <p:nvSpPr>
          <p:cNvPr id="6" name="TextBox 6"/>
          <p:cNvSpPr txBox="1"/>
          <p:nvPr/>
        </p:nvSpPr>
        <p:spPr>
          <a:xfrm>
            <a:off x="8149431" y="1392492"/>
            <a:ext cx="9109869" cy="1008862"/>
          </a:xfrm>
          <a:prstGeom prst="rect">
            <a:avLst/>
          </a:prstGeom>
        </p:spPr>
        <p:txBody>
          <a:bodyPr lIns="0" tIns="0" rIns="0" bIns="0" rtlCol="0" anchor="t">
            <a:spAutoFit/>
          </a:bodyPr>
          <a:lstStyle/>
          <a:p>
            <a:pPr algn="ctr">
              <a:lnSpc>
                <a:spcPts val="7323"/>
              </a:lnSpc>
              <a:spcBef>
                <a:spcPct val="0"/>
              </a:spcBef>
            </a:pPr>
            <a:r>
              <a:rPr lang="en-US" sz="6597">
                <a:solidFill>
                  <a:srgbClr val="120056"/>
                </a:solidFill>
                <a:latin typeface="Brasika"/>
                <a:ea typeface="Brasika"/>
                <a:cs typeface="Brasika"/>
                <a:sym typeface="Brasika"/>
              </a:rPr>
              <a:t>REISEBEGLEITUNG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0" y="0"/>
            <a:ext cx="3340161" cy="6958668"/>
          </a:xfrm>
          <a:custGeom>
            <a:avLst/>
            <a:gdLst/>
            <a:ahLst/>
            <a:cxnLst/>
            <a:rect l="l" t="t" r="r" b="b"/>
            <a:pathLst>
              <a:path w="3340161" h="6958668">
                <a:moveTo>
                  <a:pt x="0" y="0"/>
                </a:moveTo>
                <a:lnTo>
                  <a:pt x="3340161" y="0"/>
                </a:lnTo>
                <a:lnTo>
                  <a:pt x="3340161" y="6958668"/>
                </a:lnTo>
                <a:lnTo>
                  <a:pt x="0" y="695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80198" y="4643194"/>
            <a:ext cx="2979764" cy="842305"/>
            <a:chOff x="0" y="0"/>
            <a:chExt cx="939866" cy="265677"/>
          </a:xfrm>
        </p:grpSpPr>
        <p:sp>
          <p:nvSpPr>
            <p:cNvPr id="4" name="Freeform 4"/>
            <p:cNvSpPr/>
            <p:nvPr/>
          </p:nvSpPr>
          <p:spPr>
            <a:xfrm>
              <a:off x="0" y="0"/>
              <a:ext cx="939866" cy="265677"/>
            </a:xfrm>
            <a:custGeom>
              <a:avLst/>
              <a:gdLst/>
              <a:ahLst/>
              <a:cxnLst/>
              <a:rect l="l" t="t" r="r" b="b"/>
              <a:pathLst>
                <a:path w="939866" h="265677">
                  <a:moveTo>
                    <a:pt x="0" y="0"/>
                  </a:moveTo>
                  <a:lnTo>
                    <a:pt x="939866" y="0"/>
                  </a:lnTo>
                  <a:lnTo>
                    <a:pt x="939866" y="265677"/>
                  </a:lnTo>
                  <a:lnTo>
                    <a:pt x="0" y="265677"/>
                  </a:lnTo>
                  <a:close/>
                </a:path>
              </a:pathLst>
            </a:custGeom>
            <a:solidFill>
              <a:srgbClr val="120056"/>
            </a:solidFill>
          </p:spPr>
        </p:sp>
        <p:sp>
          <p:nvSpPr>
            <p:cNvPr id="5" name="TextBox 5"/>
            <p:cNvSpPr txBox="1"/>
            <p:nvPr/>
          </p:nvSpPr>
          <p:spPr>
            <a:xfrm>
              <a:off x="0" y="-38100"/>
              <a:ext cx="939866" cy="30377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511991"/>
            <a:ext cx="3170562" cy="3131203"/>
            <a:chOff x="0" y="0"/>
            <a:chExt cx="1000047" cy="987632"/>
          </a:xfrm>
        </p:grpSpPr>
        <p:sp>
          <p:nvSpPr>
            <p:cNvPr id="7" name="Freeform 7"/>
            <p:cNvSpPr/>
            <p:nvPr/>
          </p:nvSpPr>
          <p:spPr>
            <a:xfrm>
              <a:off x="0" y="0"/>
              <a:ext cx="1000047" cy="987632"/>
            </a:xfrm>
            <a:custGeom>
              <a:avLst/>
              <a:gdLst/>
              <a:ahLst/>
              <a:cxnLst/>
              <a:rect l="l" t="t" r="r" b="b"/>
              <a:pathLst>
                <a:path w="1000047" h="987632">
                  <a:moveTo>
                    <a:pt x="0" y="0"/>
                  </a:moveTo>
                  <a:lnTo>
                    <a:pt x="1000047" y="0"/>
                  </a:lnTo>
                  <a:lnTo>
                    <a:pt x="1000047" y="987632"/>
                  </a:lnTo>
                  <a:lnTo>
                    <a:pt x="0" y="987632"/>
                  </a:lnTo>
                  <a:close/>
                </a:path>
              </a:pathLst>
            </a:custGeom>
            <a:solidFill>
              <a:srgbClr val="800059"/>
            </a:solidFill>
          </p:spPr>
        </p:sp>
        <p:sp>
          <p:nvSpPr>
            <p:cNvPr id="8" name="TextBox 8"/>
            <p:cNvSpPr txBox="1"/>
            <p:nvPr/>
          </p:nvSpPr>
          <p:spPr>
            <a:xfrm>
              <a:off x="0" y="-38100"/>
              <a:ext cx="1000047" cy="102573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834019" y="2017439"/>
            <a:ext cx="12425281" cy="4371844"/>
          </a:xfrm>
          <a:prstGeom prst="rect">
            <a:avLst/>
          </a:prstGeom>
        </p:spPr>
        <p:txBody>
          <a:bodyPr lIns="0" tIns="0" rIns="0" bIns="0" rtlCol="0" anchor="t">
            <a:spAutoFit/>
          </a:bodyPr>
          <a:lstStyle/>
          <a:p>
            <a:pPr algn="l">
              <a:lnSpc>
                <a:spcPts val="7504"/>
              </a:lnSpc>
            </a:pPr>
            <a:r>
              <a:rPr lang="en-US" sz="4414" b="1">
                <a:solidFill>
                  <a:srgbClr val="120056"/>
                </a:solidFill>
                <a:latin typeface="Poppins Bold"/>
                <a:ea typeface="Poppins Bold"/>
                <a:cs typeface="Poppins Bold"/>
                <a:sym typeface="Poppins Bold"/>
              </a:rPr>
              <a:t>Gesichter der Sozialpädagogik</a:t>
            </a:r>
          </a:p>
          <a:p>
            <a:pPr marL="861441" lvl="1" indent="-430721" algn="l">
              <a:lnSpc>
                <a:spcPts val="6783"/>
              </a:lnSpc>
              <a:buFont typeface="Arial"/>
              <a:buChar char="•"/>
            </a:pPr>
            <a:r>
              <a:rPr lang="en-US" sz="3990">
                <a:solidFill>
                  <a:srgbClr val="120056"/>
                </a:solidFill>
                <a:latin typeface="Poppins"/>
                <a:ea typeface="Poppins"/>
                <a:cs typeface="Poppins"/>
                <a:sym typeface="Poppins"/>
              </a:rPr>
              <a:t>Die Dozierenden stellen sich vor</a:t>
            </a:r>
          </a:p>
          <a:p>
            <a:pPr marL="861441" lvl="1" indent="-430721" algn="l">
              <a:lnSpc>
                <a:spcPts val="6783"/>
              </a:lnSpc>
              <a:buFont typeface="Arial"/>
              <a:buChar char="•"/>
            </a:pPr>
            <a:r>
              <a:rPr lang="en-US" sz="3990">
                <a:solidFill>
                  <a:srgbClr val="120056"/>
                </a:solidFill>
                <a:latin typeface="Poppins"/>
                <a:ea typeface="Poppins"/>
                <a:cs typeface="Poppins"/>
                <a:sym typeface="Poppins"/>
              </a:rPr>
              <a:t>Das Mentoring stellt sich vor</a:t>
            </a:r>
          </a:p>
          <a:p>
            <a:pPr marL="861441" lvl="1" indent="-430721" algn="l">
              <a:lnSpc>
                <a:spcPts val="6783"/>
              </a:lnSpc>
              <a:buFont typeface="Arial"/>
              <a:buChar char="•"/>
            </a:pPr>
            <a:r>
              <a:rPr lang="en-US" sz="3990">
                <a:solidFill>
                  <a:srgbClr val="120056"/>
                </a:solidFill>
                <a:latin typeface="Poppins"/>
                <a:ea typeface="Poppins"/>
                <a:cs typeface="Poppins"/>
                <a:sym typeface="Poppins"/>
              </a:rPr>
              <a:t>Die Fachschaft stellt sich vor</a:t>
            </a:r>
          </a:p>
          <a:p>
            <a:pPr marL="861441" lvl="1" indent="-430721" algn="l">
              <a:lnSpc>
                <a:spcPts val="6783"/>
              </a:lnSpc>
              <a:buFont typeface="Arial"/>
              <a:buChar char="•"/>
            </a:pPr>
            <a:r>
              <a:rPr lang="en-US" sz="3990">
                <a:solidFill>
                  <a:srgbClr val="120056"/>
                </a:solidFill>
                <a:latin typeface="Poppins"/>
                <a:ea typeface="Poppins"/>
                <a:cs typeface="Poppins"/>
                <a:sym typeface="Poppins"/>
              </a:rPr>
              <a:t>Menti-Umfrage</a:t>
            </a:r>
          </a:p>
        </p:txBody>
      </p:sp>
      <p:sp>
        <p:nvSpPr>
          <p:cNvPr id="10" name="TextBox 10"/>
          <p:cNvSpPr txBox="1"/>
          <p:nvPr/>
        </p:nvSpPr>
        <p:spPr>
          <a:xfrm>
            <a:off x="0" y="2274614"/>
            <a:ext cx="3340161" cy="1849501"/>
          </a:xfrm>
          <a:prstGeom prst="rect">
            <a:avLst/>
          </a:prstGeom>
        </p:spPr>
        <p:txBody>
          <a:bodyPr lIns="0" tIns="0" rIns="0" bIns="0" rtlCol="0" anchor="t">
            <a:spAutoFit/>
          </a:bodyPr>
          <a:lstStyle/>
          <a:p>
            <a:pPr algn="ctr">
              <a:lnSpc>
                <a:spcPts val="4785"/>
              </a:lnSpc>
              <a:spcBef>
                <a:spcPct val="0"/>
              </a:spcBef>
            </a:pPr>
            <a:r>
              <a:rPr lang="en-US" sz="4311">
                <a:solidFill>
                  <a:srgbClr val="FDF4E0"/>
                </a:solidFill>
                <a:latin typeface="Brasika"/>
                <a:ea typeface="Brasika"/>
                <a:cs typeface="Brasika"/>
                <a:sym typeface="Brasika"/>
              </a:rPr>
              <a:t>REISE-BEGLEIT-UNG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228254" y="3586968"/>
            <a:ext cx="5959020" cy="2957164"/>
          </a:xfrm>
          <a:custGeom>
            <a:avLst/>
            <a:gdLst/>
            <a:ahLst/>
            <a:cxnLst/>
            <a:rect l="l" t="t" r="r" b="b"/>
            <a:pathLst>
              <a:path w="5959020" h="2957164">
                <a:moveTo>
                  <a:pt x="0" y="0"/>
                </a:moveTo>
                <a:lnTo>
                  <a:pt x="5959020" y="0"/>
                </a:lnTo>
                <a:lnTo>
                  <a:pt x="5959020" y="2957164"/>
                </a:lnTo>
                <a:lnTo>
                  <a:pt x="0" y="2957164"/>
                </a:lnTo>
                <a:lnTo>
                  <a:pt x="0" y="0"/>
                </a:lnTo>
                <a:close/>
              </a:path>
            </a:pathLst>
          </a:custGeom>
          <a:blipFill>
            <a:blip r:embed="rId2"/>
            <a:stretch>
              <a:fillRect/>
            </a:stretch>
          </a:blipFill>
        </p:spPr>
      </p:sp>
      <p:sp>
        <p:nvSpPr>
          <p:cNvPr id="3" name="Freeform 3"/>
          <p:cNvSpPr/>
          <p:nvPr/>
        </p:nvSpPr>
        <p:spPr>
          <a:xfrm>
            <a:off x="6575892" y="3586968"/>
            <a:ext cx="5463582" cy="2957164"/>
          </a:xfrm>
          <a:custGeom>
            <a:avLst/>
            <a:gdLst/>
            <a:ahLst/>
            <a:cxnLst/>
            <a:rect l="l" t="t" r="r" b="b"/>
            <a:pathLst>
              <a:path w="5463582" h="2957164">
                <a:moveTo>
                  <a:pt x="0" y="0"/>
                </a:moveTo>
                <a:lnTo>
                  <a:pt x="5463582" y="0"/>
                </a:lnTo>
                <a:lnTo>
                  <a:pt x="5463582" y="2957164"/>
                </a:lnTo>
                <a:lnTo>
                  <a:pt x="0" y="2957164"/>
                </a:lnTo>
                <a:lnTo>
                  <a:pt x="0" y="0"/>
                </a:lnTo>
                <a:close/>
              </a:path>
            </a:pathLst>
          </a:custGeom>
          <a:blipFill>
            <a:blip r:embed="rId3"/>
            <a:stretch>
              <a:fillRect/>
            </a:stretch>
          </a:blipFill>
        </p:spPr>
      </p:sp>
      <p:sp>
        <p:nvSpPr>
          <p:cNvPr id="4" name="Freeform 4"/>
          <p:cNvSpPr/>
          <p:nvPr/>
        </p:nvSpPr>
        <p:spPr>
          <a:xfrm>
            <a:off x="12428091" y="2295953"/>
            <a:ext cx="5117905" cy="6962347"/>
          </a:xfrm>
          <a:custGeom>
            <a:avLst/>
            <a:gdLst/>
            <a:ahLst/>
            <a:cxnLst/>
            <a:rect l="l" t="t" r="r" b="b"/>
            <a:pathLst>
              <a:path w="5117905" h="6962347">
                <a:moveTo>
                  <a:pt x="0" y="0"/>
                </a:moveTo>
                <a:lnTo>
                  <a:pt x="5117906" y="0"/>
                </a:lnTo>
                <a:lnTo>
                  <a:pt x="5117906" y="6962347"/>
                </a:lnTo>
                <a:lnTo>
                  <a:pt x="0" y="6962347"/>
                </a:lnTo>
                <a:lnTo>
                  <a:pt x="0" y="0"/>
                </a:lnTo>
                <a:close/>
              </a:path>
            </a:pathLst>
          </a:custGeom>
          <a:blipFill>
            <a:blip r:embed="rId4"/>
            <a:stretch>
              <a:fillRect b="-27563"/>
            </a:stretch>
          </a:blipFill>
        </p:spPr>
      </p:sp>
      <p:sp>
        <p:nvSpPr>
          <p:cNvPr id="5" name="Freeform 5"/>
          <p:cNvSpPr/>
          <p:nvPr/>
        </p:nvSpPr>
        <p:spPr>
          <a:xfrm>
            <a:off x="1816304" y="6733751"/>
            <a:ext cx="2782920" cy="2782920"/>
          </a:xfrm>
          <a:custGeom>
            <a:avLst/>
            <a:gdLst/>
            <a:ahLst/>
            <a:cxnLst/>
            <a:rect l="l" t="t" r="r" b="b"/>
            <a:pathLst>
              <a:path w="2782920" h="2782920">
                <a:moveTo>
                  <a:pt x="0" y="0"/>
                </a:moveTo>
                <a:lnTo>
                  <a:pt x="2782920" y="0"/>
                </a:lnTo>
                <a:lnTo>
                  <a:pt x="2782920" y="2782920"/>
                </a:lnTo>
                <a:lnTo>
                  <a:pt x="0" y="2782920"/>
                </a:lnTo>
                <a:lnTo>
                  <a:pt x="0" y="0"/>
                </a:lnTo>
                <a:close/>
              </a:path>
            </a:pathLst>
          </a:custGeom>
          <a:blipFill>
            <a:blip r:embed="rId5"/>
            <a:stretch>
              <a:fillRect/>
            </a:stretch>
          </a:blipFill>
        </p:spPr>
      </p:sp>
      <p:grpSp>
        <p:nvGrpSpPr>
          <p:cNvPr id="6" name="Group 6"/>
          <p:cNvGrpSpPr/>
          <p:nvPr/>
        </p:nvGrpSpPr>
        <p:grpSpPr>
          <a:xfrm>
            <a:off x="8205013" y="5354547"/>
            <a:ext cx="737634" cy="202876"/>
            <a:chOff x="0" y="0"/>
            <a:chExt cx="194274" cy="53432"/>
          </a:xfrm>
        </p:grpSpPr>
        <p:sp>
          <p:nvSpPr>
            <p:cNvPr id="7" name="Freeform 7"/>
            <p:cNvSpPr/>
            <p:nvPr/>
          </p:nvSpPr>
          <p:spPr>
            <a:xfrm>
              <a:off x="0" y="0"/>
              <a:ext cx="194274" cy="53432"/>
            </a:xfrm>
            <a:custGeom>
              <a:avLst/>
              <a:gdLst/>
              <a:ahLst/>
              <a:cxnLst/>
              <a:rect l="l" t="t" r="r" b="b"/>
              <a:pathLst>
                <a:path w="194274" h="53432">
                  <a:moveTo>
                    <a:pt x="0" y="0"/>
                  </a:moveTo>
                  <a:lnTo>
                    <a:pt x="194274" y="0"/>
                  </a:lnTo>
                  <a:lnTo>
                    <a:pt x="194274" y="53432"/>
                  </a:lnTo>
                  <a:lnTo>
                    <a:pt x="0" y="53432"/>
                  </a:lnTo>
                  <a:close/>
                </a:path>
              </a:pathLst>
            </a:custGeom>
            <a:solidFill>
              <a:srgbClr val="000000">
                <a:alpha val="0"/>
              </a:srgbClr>
            </a:solidFill>
            <a:ln w="9525" cap="sq">
              <a:solidFill>
                <a:srgbClr val="CF4433"/>
              </a:solidFill>
              <a:prstDash val="solid"/>
              <a:miter/>
            </a:ln>
          </p:spPr>
        </p:sp>
        <p:sp>
          <p:nvSpPr>
            <p:cNvPr id="8" name="TextBox 8"/>
            <p:cNvSpPr txBox="1"/>
            <p:nvPr/>
          </p:nvSpPr>
          <p:spPr>
            <a:xfrm>
              <a:off x="0" y="0"/>
              <a:ext cx="194274" cy="53432"/>
            </a:xfrm>
            <a:prstGeom prst="rect">
              <a:avLst/>
            </a:prstGeom>
          </p:spPr>
          <p:txBody>
            <a:bodyPr lIns="50800" tIns="50800" rIns="50800" bIns="50800" rtlCol="0" anchor="ctr"/>
            <a:lstStyle/>
            <a:p>
              <a:pPr algn="ctr">
                <a:lnSpc>
                  <a:spcPts val="2664"/>
                </a:lnSpc>
              </a:pPr>
              <a:endParaRPr/>
            </a:p>
          </p:txBody>
        </p:sp>
      </p:grpSp>
      <p:sp>
        <p:nvSpPr>
          <p:cNvPr id="9" name="TextBox 9"/>
          <p:cNvSpPr txBox="1"/>
          <p:nvPr/>
        </p:nvSpPr>
        <p:spPr>
          <a:xfrm>
            <a:off x="1796177" y="1019175"/>
            <a:ext cx="14695646" cy="854583"/>
          </a:xfrm>
          <a:prstGeom prst="rect">
            <a:avLst/>
          </a:prstGeom>
        </p:spPr>
        <p:txBody>
          <a:bodyPr lIns="0" tIns="0" rIns="0" bIns="0" rtlCol="0" anchor="t">
            <a:spAutoFit/>
          </a:bodyPr>
          <a:lstStyle/>
          <a:p>
            <a:pPr algn="ctr">
              <a:lnSpc>
                <a:spcPts val="6216"/>
              </a:lnSpc>
              <a:spcBef>
                <a:spcPct val="0"/>
              </a:spcBef>
            </a:pPr>
            <a:r>
              <a:rPr lang="en-US" sz="5600" b="1">
                <a:solidFill>
                  <a:srgbClr val="120056"/>
                </a:solidFill>
                <a:latin typeface="Poppins Bold"/>
                <a:ea typeface="Poppins Bold"/>
                <a:cs typeface="Poppins Bold"/>
                <a:sym typeface="Poppins Bold"/>
              </a:rPr>
              <a:t>DIE DOZIERENDEN DER SOZIALPÄDAGOGIK</a:t>
            </a:r>
          </a:p>
        </p:txBody>
      </p:sp>
      <p:sp>
        <p:nvSpPr>
          <p:cNvPr id="10" name="TextBox 10"/>
          <p:cNvSpPr txBox="1"/>
          <p:nvPr/>
        </p:nvSpPr>
        <p:spPr>
          <a:xfrm>
            <a:off x="1689003" y="9649140"/>
            <a:ext cx="3037522" cy="325753"/>
          </a:xfrm>
          <a:prstGeom prst="rect">
            <a:avLst/>
          </a:prstGeom>
        </p:spPr>
        <p:txBody>
          <a:bodyPr lIns="0" tIns="0" rIns="0" bIns="0" rtlCol="0" anchor="t">
            <a:spAutoFit/>
          </a:bodyPr>
          <a:lstStyle/>
          <a:p>
            <a:pPr algn="l">
              <a:lnSpc>
                <a:spcPts val="2520"/>
              </a:lnSpc>
            </a:pPr>
            <a:r>
              <a:rPr lang="en-US" sz="1800" u="sng">
                <a:solidFill>
                  <a:srgbClr val="120056"/>
                </a:solidFill>
                <a:latin typeface="Arimo"/>
                <a:ea typeface="Arimo"/>
                <a:cs typeface="Arimo"/>
                <a:sym typeface="Arimo"/>
                <a:hlinkClick r:id="rId6" tooltip="https://isep.ep.tu-dortmund.de"/>
              </a:rPr>
              <a:t>https://isep.ep.tu-dortmund.de</a:t>
            </a:r>
          </a:p>
        </p:txBody>
      </p:sp>
      <p:sp>
        <p:nvSpPr>
          <p:cNvPr id="11" name="TextBox 11"/>
          <p:cNvSpPr txBox="1"/>
          <p:nvPr/>
        </p:nvSpPr>
        <p:spPr>
          <a:xfrm>
            <a:off x="6575892" y="7056049"/>
            <a:ext cx="5463582" cy="1994572"/>
          </a:xfrm>
          <a:prstGeom prst="rect">
            <a:avLst/>
          </a:prstGeom>
        </p:spPr>
        <p:txBody>
          <a:bodyPr lIns="0" tIns="0" rIns="0" bIns="0" rtlCol="0" anchor="t">
            <a:spAutoFit/>
          </a:bodyPr>
          <a:lstStyle/>
          <a:p>
            <a:pPr algn="ctr">
              <a:lnSpc>
                <a:spcPts val="3212"/>
              </a:lnSpc>
            </a:pPr>
            <a:r>
              <a:rPr lang="en-US" sz="1889">
                <a:solidFill>
                  <a:srgbClr val="120056"/>
                </a:solidFill>
                <a:latin typeface="Poppins"/>
                <a:ea typeface="Poppins"/>
                <a:cs typeface="Poppins"/>
                <a:sym typeface="Poppins"/>
              </a:rPr>
              <a:t>Wer ist der/die Dozierende?</a:t>
            </a:r>
          </a:p>
          <a:p>
            <a:pPr algn="ctr">
              <a:lnSpc>
                <a:spcPts val="3212"/>
              </a:lnSpc>
            </a:pPr>
            <a:r>
              <a:rPr lang="en-US" sz="1889">
                <a:solidFill>
                  <a:srgbClr val="120056"/>
                </a:solidFill>
                <a:latin typeface="Poppins"/>
                <a:ea typeface="Poppins"/>
                <a:cs typeface="Poppins"/>
                <a:sym typeface="Poppins"/>
              </a:rPr>
              <a:t>Wie kann ich Sie/Ihn erreichen?</a:t>
            </a:r>
          </a:p>
          <a:p>
            <a:pPr algn="ctr">
              <a:lnSpc>
                <a:spcPts val="3212"/>
              </a:lnSpc>
            </a:pPr>
            <a:r>
              <a:rPr lang="en-US" sz="1889">
                <a:solidFill>
                  <a:srgbClr val="120056"/>
                </a:solidFill>
                <a:latin typeface="Poppins"/>
                <a:ea typeface="Poppins"/>
                <a:cs typeface="Poppins"/>
                <a:sym typeface="Poppins"/>
              </a:rPr>
              <a:t>Mit welchen Hausarbeitsthemen könnte ich an Sie/Ihn herantreten?</a:t>
            </a:r>
          </a:p>
          <a:p>
            <a:pPr algn="ctr">
              <a:lnSpc>
                <a:spcPts val="3212"/>
              </a:lnSpc>
            </a:pPr>
            <a:endParaRPr lang="en-US" sz="1889">
              <a:solidFill>
                <a:srgbClr val="120056"/>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4E0"/>
        </a:solidFill>
        <a:effectLst/>
      </p:bgPr>
    </p:bg>
    <p:spTree>
      <p:nvGrpSpPr>
        <p:cNvPr id="1" name=""/>
        <p:cNvGrpSpPr/>
        <p:nvPr/>
      </p:nvGrpSpPr>
      <p:grpSpPr>
        <a:xfrm>
          <a:off x="0" y="0"/>
          <a:ext cx="0" cy="0"/>
          <a:chOff x="0" y="0"/>
          <a:chExt cx="0" cy="0"/>
        </a:xfrm>
      </p:grpSpPr>
      <p:sp>
        <p:nvSpPr>
          <p:cNvPr id="2" name="Freeform 2"/>
          <p:cNvSpPr/>
          <p:nvPr/>
        </p:nvSpPr>
        <p:spPr>
          <a:xfrm>
            <a:off x="6216658" y="1698879"/>
            <a:ext cx="5854685" cy="8234129"/>
          </a:xfrm>
          <a:custGeom>
            <a:avLst/>
            <a:gdLst/>
            <a:ahLst/>
            <a:cxnLst/>
            <a:rect l="l" t="t" r="r" b="b"/>
            <a:pathLst>
              <a:path w="5854685" h="8234129">
                <a:moveTo>
                  <a:pt x="0" y="0"/>
                </a:moveTo>
                <a:lnTo>
                  <a:pt x="5854684" y="0"/>
                </a:lnTo>
                <a:lnTo>
                  <a:pt x="5854684" y="8234129"/>
                </a:lnTo>
                <a:lnTo>
                  <a:pt x="0" y="8234129"/>
                </a:lnTo>
                <a:lnTo>
                  <a:pt x="0" y="0"/>
                </a:lnTo>
                <a:close/>
              </a:path>
            </a:pathLst>
          </a:custGeom>
          <a:blipFill>
            <a:blip r:embed="rId2"/>
            <a:stretch>
              <a:fillRect/>
            </a:stretch>
          </a:blipFill>
        </p:spPr>
      </p:sp>
      <p:sp>
        <p:nvSpPr>
          <p:cNvPr id="3" name="TextBox 3"/>
          <p:cNvSpPr txBox="1"/>
          <p:nvPr/>
        </p:nvSpPr>
        <p:spPr>
          <a:xfrm>
            <a:off x="2513886" y="596646"/>
            <a:ext cx="13260229" cy="854583"/>
          </a:xfrm>
          <a:prstGeom prst="rect">
            <a:avLst/>
          </a:prstGeom>
        </p:spPr>
        <p:txBody>
          <a:bodyPr lIns="0" tIns="0" rIns="0" bIns="0" rtlCol="0" anchor="t">
            <a:spAutoFit/>
          </a:bodyPr>
          <a:lstStyle/>
          <a:p>
            <a:pPr algn="ctr">
              <a:lnSpc>
                <a:spcPts val="6216"/>
              </a:lnSpc>
              <a:spcBef>
                <a:spcPct val="0"/>
              </a:spcBef>
            </a:pPr>
            <a:r>
              <a:rPr lang="en-US" sz="5600" b="1">
                <a:solidFill>
                  <a:srgbClr val="000000"/>
                </a:solidFill>
                <a:latin typeface="Poppins Bold"/>
                <a:ea typeface="Poppins Bold"/>
                <a:cs typeface="Poppins Bold"/>
                <a:sym typeface="Poppins Bold"/>
              </a:rPr>
              <a:t>LERNT DAS GANZE INSTITUT KENNEN...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2610</Words>
  <Application>Microsoft Office PowerPoint</Application>
  <PresentationFormat>Benutzerdefiniert</PresentationFormat>
  <Paragraphs>200</Paragraphs>
  <Slides>32</Slides>
  <Notes>1</Notes>
  <HiddenSlides>0</HiddenSlides>
  <MMClips>1</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32</vt:i4>
      </vt:variant>
    </vt:vector>
  </HeadingPairs>
  <TitlesOfParts>
    <vt:vector size="44" baseType="lpstr">
      <vt:lpstr>Inter Bold</vt:lpstr>
      <vt:lpstr>Calibri</vt:lpstr>
      <vt:lpstr>Canva Sans Bold</vt:lpstr>
      <vt:lpstr>Poppins</vt:lpstr>
      <vt:lpstr>Brasika</vt:lpstr>
      <vt:lpstr>Candal</vt:lpstr>
      <vt:lpstr>Arimo</vt:lpstr>
      <vt:lpstr>Poppins Bold</vt:lpstr>
      <vt:lpstr>Inter</vt:lpstr>
      <vt:lpstr>Arial</vt:lpstr>
      <vt:lpstr>Poppins Italics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Einführungsveranstaltung Sozpäd: Expedition Sozialpädagogik</dc:title>
  <dc:creator>Elena Griwatz</dc:creator>
  <cp:lastModifiedBy>Elena Griwatz</cp:lastModifiedBy>
  <cp:revision>2</cp:revision>
  <dcterms:created xsi:type="dcterms:W3CDTF">2006-08-16T00:00:00Z</dcterms:created>
  <dcterms:modified xsi:type="dcterms:W3CDTF">2025-10-06T13:37:23Z</dcterms:modified>
  <dc:identifier>DAGrpdJPlkc</dc:identifier>
</cp:coreProperties>
</file>